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av" ContentType="audio/wav"/>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56" r:id="rId2"/>
    <p:sldId id="270" r:id="rId3"/>
    <p:sldId id="257" r:id="rId4"/>
    <p:sldId id="275" r:id="rId5"/>
    <p:sldId id="259" r:id="rId6"/>
    <p:sldId id="288" r:id="rId7"/>
    <p:sldId id="258" r:id="rId8"/>
    <p:sldId id="282" r:id="rId9"/>
    <p:sldId id="283" r:id="rId10"/>
    <p:sldId id="284" r:id="rId11"/>
    <p:sldId id="285" r:id="rId12"/>
    <p:sldId id="286" r:id="rId13"/>
    <p:sldId id="300" r:id="rId14"/>
    <p:sldId id="263" r:id="rId15"/>
    <p:sldId id="279" r:id="rId16"/>
    <p:sldId id="268" r:id="rId17"/>
    <p:sldId id="303" r:id="rId18"/>
    <p:sldId id="261" r:id="rId19"/>
    <p:sldId id="273" r:id="rId20"/>
    <p:sldId id="264" r:id="rId21"/>
    <p:sldId id="277" r:id="rId22"/>
    <p:sldId id="287" r:id="rId23"/>
    <p:sldId id="271" r:id="rId24"/>
    <p:sldId id="289" r:id="rId25"/>
    <p:sldId id="292" r:id="rId26"/>
    <p:sldId id="290" r:id="rId27"/>
    <p:sldId id="293" r:id="rId28"/>
    <p:sldId id="294" r:id="rId29"/>
    <p:sldId id="280" r:id="rId30"/>
    <p:sldId id="260" r:id="rId31"/>
    <p:sldId id="266" r:id="rId32"/>
    <p:sldId id="269" r:id="rId33"/>
    <p:sldId id="297" r:id="rId34"/>
    <p:sldId id="299" r:id="rId35"/>
    <p:sldId id="278" r:id="rId36"/>
    <p:sldId id="265" r:id="rId37"/>
    <p:sldId id="296" r:id="rId38"/>
    <p:sldId id="301" r:id="rId39"/>
    <p:sldId id="30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83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5627" autoAdjust="0"/>
  </p:normalViewPr>
  <p:slideViewPr>
    <p:cSldViewPr>
      <p:cViewPr varScale="1">
        <p:scale>
          <a:sx n="101" d="100"/>
          <a:sy n="101" d="100"/>
        </p:scale>
        <p:origin x="-132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BCF70-536F-423F-A34A-D7EA18B5BEDF}" type="datetimeFigureOut">
              <a:rPr lang="en-US" smtClean="0"/>
              <a:pPr/>
              <a:t>3/25/13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7CBA30-08F4-4CA2-80A1-52F0471F41D0}" type="slidenum">
              <a:rPr lang="en-US" smtClean="0"/>
              <a:pPr/>
              <a:t>‹#›</a:t>
            </a:fld>
            <a:endParaRPr lang="en-US"/>
          </a:p>
        </p:txBody>
      </p:sp>
    </p:spTree>
    <p:extLst>
      <p:ext uri="{BB962C8B-B14F-4D97-AF65-F5344CB8AC3E}">
        <p14:creationId xmlns:p14="http://schemas.microsoft.com/office/powerpoint/2010/main" val="2351880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True middle class as completely separate from lower and middle classes</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Picnics, repetitive imagery, continuously being drawn back to tradition i.e. mythological or classically based works – hedonism, Rococo comparison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Picnics, repetitive imagery, continuously being drawn back to tradition i.e. mythological or classically based works – hedonism, Rococo comparison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Picnics, repetitive imagery, continuously being drawn back to tradition i.e. mythological or classically based works – hedonism, Rococo comparison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Racetracks as a display of fashion (derived from British love of horses, “French Dandy at least pretended” to have an immense interest in the race (154) “onlookers have become our show” (158) – </a:t>
            </a:r>
            <a:r>
              <a:rPr lang="en-US" dirty="0" err="1" smtClean="0"/>
              <a:t>Manet</a:t>
            </a:r>
            <a:r>
              <a:rPr lang="en-US" dirty="0" smtClean="0"/>
              <a:t> and Degas</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Racetracks as a display of fashion (derived from British love of horses, “French Dandy at least pretended” to have an immense interest in the race (154) “onlookers have become our show” (158) – </a:t>
            </a:r>
            <a:r>
              <a:rPr lang="en-US" dirty="0" err="1" smtClean="0"/>
              <a:t>Manet</a:t>
            </a:r>
            <a:r>
              <a:rPr lang="en-US" dirty="0" smtClean="0"/>
              <a:t> and Degas</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Monet – en </a:t>
            </a:r>
            <a:r>
              <a:rPr lang="en-US" dirty="0" err="1" smtClean="0"/>
              <a:t>plein</a:t>
            </a:r>
            <a:r>
              <a:rPr lang="en-US" dirty="0" smtClean="0"/>
              <a:t> air obsession “naturalism is not an absolute, but a relative concept,” (178) flowers and fashion (“appropriate” dress, “distance from the lower classes” (178)) – display/flaunt/advertisement of fashion VIDEO</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DID NOT INCLUE GIVERNY</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monet</a:t>
            </a:r>
            <a:r>
              <a:rPr lang="en-US" sz="1200" kern="1200" dirty="0" smtClean="0">
                <a:solidFill>
                  <a:schemeClr val="tx1"/>
                </a:solidFill>
                <a:latin typeface="+mn-lt"/>
                <a:ea typeface="+mn-ea"/>
                <a:cs typeface="+mn-cs"/>
              </a:rPr>
              <a:t> was made aware of the changes in color and “fixed some paintings”</a:t>
            </a:r>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Monet Refuses the Operation</a:t>
            </a:r>
          </a:p>
          <a:p>
            <a:r>
              <a:rPr lang="en-US" sz="1200" kern="1200" dirty="0" smtClean="0">
                <a:solidFill>
                  <a:schemeClr val="tx1"/>
                </a:solidFill>
                <a:latin typeface="+mn-lt"/>
                <a:ea typeface="+mn-ea"/>
                <a:cs typeface="+mn-cs"/>
              </a:rPr>
              <a:t>around the streetlights in Paris</a:t>
            </a:r>
          </a:p>
          <a:p>
            <a:r>
              <a:rPr lang="en-US" sz="1200" kern="1200" dirty="0" smtClean="0">
                <a:solidFill>
                  <a:schemeClr val="tx1"/>
                </a:solidFill>
                <a:latin typeface="+mn-lt"/>
                <a:ea typeface="+mn-ea"/>
                <a:cs typeface="+mn-cs"/>
              </a:rPr>
              <a:t>and what I see is an aberration</a:t>
            </a:r>
          </a:p>
          <a:p>
            <a:r>
              <a:rPr lang="en-US" sz="1200" kern="1200" dirty="0" smtClean="0">
                <a:solidFill>
                  <a:schemeClr val="tx1"/>
                </a:solidFill>
                <a:latin typeface="+mn-lt"/>
                <a:ea typeface="+mn-ea"/>
                <a:cs typeface="+mn-cs"/>
              </a:rPr>
              <a:t>caused by old age, an affliction.</a:t>
            </a:r>
          </a:p>
          <a:p>
            <a:r>
              <a:rPr lang="en-US" sz="1200" kern="1200" dirty="0" smtClean="0">
                <a:solidFill>
                  <a:schemeClr val="tx1"/>
                </a:solidFill>
                <a:latin typeface="+mn-lt"/>
                <a:ea typeface="+mn-ea"/>
                <a:cs typeface="+mn-cs"/>
              </a:rPr>
              <a:t>I tell you it has taken me all my life</a:t>
            </a:r>
          </a:p>
          <a:p>
            <a:r>
              <a:rPr lang="en-US" sz="1200" kern="1200" dirty="0" smtClean="0">
                <a:solidFill>
                  <a:schemeClr val="tx1"/>
                </a:solidFill>
                <a:latin typeface="+mn-lt"/>
                <a:ea typeface="+mn-ea"/>
                <a:cs typeface="+mn-cs"/>
              </a:rPr>
              <a:t>to arrive at the vision of gas lamps as angels,</a:t>
            </a:r>
          </a:p>
          <a:p>
            <a:r>
              <a:rPr lang="en-US" sz="1200" kern="1200" dirty="0" smtClean="0">
                <a:solidFill>
                  <a:schemeClr val="tx1"/>
                </a:solidFill>
                <a:latin typeface="+mn-lt"/>
                <a:ea typeface="+mn-ea"/>
                <a:cs typeface="+mn-cs"/>
              </a:rPr>
              <a:t>to soften and blur and finally banish</a:t>
            </a:r>
          </a:p>
          <a:p>
            <a:r>
              <a:rPr lang="en-US" sz="1200" kern="1200" dirty="0" smtClean="0">
                <a:solidFill>
                  <a:schemeClr val="tx1"/>
                </a:solidFill>
                <a:latin typeface="+mn-lt"/>
                <a:ea typeface="+mn-ea"/>
                <a:cs typeface="+mn-cs"/>
              </a:rPr>
              <a:t>the edges you regret I don’t see,</a:t>
            </a:r>
          </a:p>
          <a:p>
            <a:r>
              <a:rPr lang="en-US" sz="1200" kern="1200" dirty="0" smtClean="0">
                <a:solidFill>
                  <a:schemeClr val="tx1"/>
                </a:solidFill>
                <a:latin typeface="+mn-lt"/>
                <a:ea typeface="+mn-ea"/>
                <a:cs typeface="+mn-cs"/>
              </a:rPr>
              <a:t>to learn that the line I called the horizon</a:t>
            </a:r>
          </a:p>
          <a:p>
            <a:r>
              <a:rPr lang="en-US" sz="1200" kern="1200" dirty="0" smtClean="0">
                <a:solidFill>
                  <a:schemeClr val="tx1"/>
                </a:solidFill>
                <a:latin typeface="+mn-lt"/>
                <a:ea typeface="+mn-ea"/>
                <a:cs typeface="+mn-cs"/>
              </a:rPr>
              <a:t>does not exist and sky and water,</a:t>
            </a:r>
          </a:p>
          <a:p>
            <a:r>
              <a:rPr lang="en-US" sz="1200" kern="1200" dirty="0" smtClean="0">
                <a:solidFill>
                  <a:schemeClr val="tx1"/>
                </a:solidFill>
                <a:latin typeface="+mn-lt"/>
                <a:ea typeface="+mn-ea"/>
                <a:cs typeface="+mn-cs"/>
              </a:rPr>
              <a:t>so long apart, are the same state of being.</a:t>
            </a:r>
          </a:p>
          <a:p>
            <a:r>
              <a:rPr lang="en-US" sz="1200" kern="1200" dirty="0" smtClean="0">
                <a:solidFill>
                  <a:schemeClr val="tx1"/>
                </a:solidFill>
                <a:latin typeface="+mn-lt"/>
                <a:ea typeface="+mn-ea"/>
                <a:cs typeface="+mn-cs"/>
              </a:rPr>
              <a:t>Fifty-four years before I could see</a:t>
            </a:r>
          </a:p>
          <a:p>
            <a:r>
              <a:rPr lang="en-US" sz="1200" kern="1200" dirty="0" smtClean="0">
                <a:solidFill>
                  <a:schemeClr val="tx1"/>
                </a:solidFill>
                <a:latin typeface="+mn-lt"/>
                <a:ea typeface="+mn-ea"/>
                <a:cs typeface="+mn-cs"/>
              </a:rPr>
              <a:t>Rouen cathedral is built</a:t>
            </a:r>
          </a:p>
          <a:p>
            <a:r>
              <a:rPr lang="en-US" sz="1200" kern="1200" dirty="0" smtClean="0">
                <a:solidFill>
                  <a:schemeClr val="tx1"/>
                </a:solidFill>
                <a:latin typeface="+mn-lt"/>
                <a:ea typeface="+mn-ea"/>
                <a:cs typeface="+mn-cs"/>
              </a:rPr>
              <a:t>of parallel shafts of sun,</a:t>
            </a:r>
          </a:p>
          <a:p>
            <a:r>
              <a:rPr lang="en-US" sz="1200" kern="1200" dirty="0" smtClean="0">
                <a:solidFill>
                  <a:schemeClr val="tx1"/>
                </a:solidFill>
                <a:latin typeface="+mn-lt"/>
                <a:ea typeface="+mn-ea"/>
                <a:cs typeface="+mn-cs"/>
              </a:rPr>
              <a:t>and now you want to restore</a:t>
            </a:r>
          </a:p>
          <a:p>
            <a:r>
              <a:rPr lang="en-US" sz="1200" kern="1200" dirty="0" smtClean="0">
                <a:solidFill>
                  <a:schemeClr val="tx1"/>
                </a:solidFill>
                <a:latin typeface="+mn-lt"/>
                <a:ea typeface="+mn-ea"/>
                <a:cs typeface="+mn-cs"/>
              </a:rPr>
              <a:t>my youthful errors: fixed</a:t>
            </a:r>
          </a:p>
          <a:p>
            <a:r>
              <a:rPr lang="en-US" sz="1200" kern="1200" dirty="0" smtClean="0">
                <a:solidFill>
                  <a:schemeClr val="tx1"/>
                </a:solidFill>
                <a:latin typeface="+mn-lt"/>
                <a:ea typeface="+mn-ea"/>
                <a:cs typeface="+mn-cs"/>
              </a:rPr>
              <a:t>notions of top and bottom,</a:t>
            </a:r>
          </a:p>
          <a:p>
            <a:r>
              <a:rPr lang="en-US" sz="1200" kern="1200" dirty="0" smtClean="0">
                <a:solidFill>
                  <a:schemeClr val="tx1"/>
                </a:solidFill>
                <a:latin typeface="+mn-lt"/>
                <a:ea typeface="+mn-ea"/>
                <a:cs typeface="+mn-cs"/>
              </a:rPr>
              <a:t>the illusion of three-dimensional space,</a:t>
            </a:r>
          </a:p>
          <a:p>
            <a:r>
              <a:rPr lang="en-US" sz="1200" kern="1200" dirty="0" smtClean="0">
                <a:solidFill>
                  <a:schemeClr val="tx1"/>
                </a:solidFill>
                <a:latin typeface="+mn-lt"/>
                <a:ea typeface="+mn-ea"/>
                <a:cs typeface="+mn-cs"/>
              </a:rPr>
              <a:t>wisteria separate</a:t>
            </a:r>
          </a:p>
          <a:p>
            <a:r>
              <a:rPr lang="en-US" sz="1200" kern="1200" dirty="0" smtClean="0">
                <a:solidFill>
                  <a:schemeClr val="tx1"/>
                </a:solidFill>
                <a:latin typeface="+mn-lt"/>
                <a:ea typeface="+mn-ea"/>
                <a:cs typeface="+mn-cs"/>
              </a:rPr>
              <a:t>from the bridge it covers.</a:t>
            </a:r>
          </a:p>
          <a:p>
            <a:r>
              <a:rPr lang="en-US" sz="1200" kern="1200" dirty="0" smtClean="0">
                <a:solidFill>
                  <a:schemeClr val="tx1"/>
                </a:solidFill>
                <a:latin typeface="+mn-lt"/>
                <a:ea typeface="+mn-ea"/>
                <a:cs typeface="+mn-cs"/>
              </a:rPr>
              <a:t>What can I say to convince you</a:t>
            </a:r>
          </a:p>
          <a:p>
            <a:r>
              <a:rPr lang="en-US" sz="1200" kern="1200" dirty="0" smtClean="0">
                <a:solidFill>
                  <a:schemeClr val="tx1"/>
                </a:solidFill>
                <a:latin typeface="+mn-lt"/>
                <a:ea typeface="+mn-ea"/>
                <a:cs typeface="+mn-cs"/>
              </a:rPr>
              <a:t>the Houses of Parliament dissolve</a:t>
            </a:r>
          </a:p>
          <a:p>
            <a:r>
              <a:rPr lang="en-US" sz="1200" kern="1200" dirty="0" smtClean="0">
                <a:solidFill>
                  <a:schemeClr val="tx1"/>
                </a:solidFill>
                <a:latin typeface="+mn-lt"/>
                <a:ea typeface="+mn-ea"/>
                <a:cs typeface="+mn-cs"/>
              </a:rPr>
              <a:t>night after night to become</a:t>
            </a:r>
          </a:p>
          <a:p>
            <a:r>
              <a:rPr lang="en-US" sz="1200" kern="1200" dirty="0" smtClean="0">
                <a:solidFill>
                  <a:schemeClr val="tx1"/>
                </a:solidFill>
                <a:latin typeface="+mn-lt"/>
                <a:ea typeface="+mn-ea"/>
                <a:cs typeface="+mn-cs"/>
              </a:rPr>
              <a:t>the fluid dream of the Thames?</a:t>
            </a:r>
          </a:p>
          <a:p>
            <a:r>
              <a:rPr lang="en-US" sz="1200" kern="1200" dirty="0" smtClean="0">
                <a:solidFill>
                  <a:schemeClr val="tx1"/>
                </a:solidFill>
                <a:latin typeface="+mn-lt"/>
                <a:ea typeface="+mn-ea"/>
                <a:cs typeface="+mn-cs"/>
              </a:rPr>
              <a:t>I will not return to a universe</a:t>
            </a:r>
          </a:p>
          <a:p>
            <a:r>
              <a:rPr lang="en-US" sz="1200" kern="1200" dirty="0" smtClean="0">
                <a:solidFill>
                  <a:schemeClr val="tx1"/>
                </a:solidFill>
                <a:latin typeface="+mn-lt"/>
                <a:ea typeface="+mn-ea"/>
                <a:cs typeface="+mn-cs"/>
              </a:rPr>
              <a:t>of objects that don’t know each other,</a:t>
            </a:r>
          </a:p>
          <a:p>
            <a:r>
              <a:rPr lang="en-US" sz="1200" kern="1200" dirty="0" smtClean="0">
                <a:solidFill>
                  <a:schemeClr val="tx1"/>
                </a:solidFill>
                <a:latin typeface="+mn-lt"/>
                <a:ea typeface="+mn-ea"/>
                <a:cs typeface="+mn-cs"/>
              </a:rPr>
              <a:t>as if islands were not the lost children</a:t>
            </a:r>
          </a:p>
          <a:p>
            <a:r>
              <a:rPr lang="en-US" sz="1200" kern="1200" dirty="0" smtClean="0">
                <a:solidFill>
                  <a:schemeClr val="tx1"/>
                </a:solidFill>
                <a:latin typeface="+mn-lt"/>
                <a:ea typeface="+mn-ea"/>
                <a:cs typeface="+mn-cs"/>
              </a:rPr>
              <a:t>of one great continent.  The world</a:t>
            </a:r>
          </a:p>
          <a:p>
            <a:r>
              <a:rPr lang="en-US" sz="1200" kern="1200" dirty="0" smtClean="0">
                <a:solidFill>
                  <a:schemeClr val="tx1"/>
                </a:solidFill>
                <a:latin typeface="+mn-lt"/>
                <a:ea typeface="+mn-ea"/>
                <a:cs typeface="+mn-cs"/>
              </a:rPr>
              <a:t>is flux, and light becomes what it touches,</a:t>
            </a:r>
          </a:p>
          <a:p>
            <a:r>
              <a:rPr lang="en-US" sz="1200" kern="1200" dirty="0" smtClean="0">
                <a:solidFill>
                  <a:schemeClr val="tx1"/>
                </a:solidFill>
                <a:latin typeface="+mn-lt"/>
                <a:ea typeface="+mn-ea"/>
                <a:cs typeface="+mn-cs"/>
              </a:rPr>
              <a:t>becomes water, lilies on water,</a:t>
            </a:r>
          </a:p>
          <a:p>
            <a:r>
              <a:rPr lang="en-US" sz="1200" kern="1200" dirty="0" smtClean="0">
                <a:solidFill>
                  <a:schemeClr val="tx1"/>
                </a:solidFill>
                <a:latin typeface="+mn-lt"/>
                <a:ea typeface="+mn-ea"/>
                <a:cs typeface="+mn-cs"/>
              </a:rPr>
              <a:t>above and below water,</a:t>
            </a:r>
          </a:p>
          <a:p>
            <a:r>
              <a:rPr lang="en-US" sz="1200" kern="1200" dirty="0" smtClean="0">
                <a:solidFill>
                  <a:schemeClr val="tx1"/>
                </a:solidFill>
                <a:latin typeface="+mn-lt"/>
                <a:ea typeface="+mn-ea"/>
                <a:cs typeface="+mn-cs"/>
              </a:rPr>
              <a:t>becomes lilac and mauve and yellow</a:t>
            </a:r>
          </a:p>
          <a:p>
            <a:r>
              <a:rPr lang="en-US" sz="1200" kern="1200" dirty="0" smtClean="0">
                <a:solidFill>
                  <a:schemeClr val="tx1"/>
                </a:solidFill>
                <a:latin typeface="+mn-lt"/>
                <a:ea typeface="+mn-ea"/>
                <a:cs typeface="+mn-cs"/>
              </a:rPr>
              <a:t>and white and cerulean lamps,</a:t>
            </a:r>
          </a:p>
          <a:p>
            <a:r>
              <a:rPr lang="en-US" sz="1200" kern="1200" dirty="0" smtClean="0">
                <a:solidFill>
                  <a:schemeClr val="tx1"/>
                </a:solidFill>
                <a:latin typeface="+mn-lt"/>
                <a:ea typeface="+mn-ea"/>
                <a:cs typeface="+mn-cs"/>
              </a:rPr>
              <a:t>small fists passing sunlight</a:t>
            </a:r>
          </a:p>
          <a:p>
            <a:r>
              <a:rPr lang="en-US" sz="1200" kern="1200" dirty="0" smtClean="0">
                <a:solidFill>
                  <a:schemeClr val="tx1"/>
                </a:solidFill>
                <a:latin typeface="+mn-lt"/>
                <a:ea typeface="+mn-ea"/>
                <a:cs typeface="+mn-cs"/>
              </a:rPr>
              <a:t>so quickly to one another</a:t>
            </a:r>
          </a:p>
          <a:p>
            <a:r>
              <a:rPr lang="en-US" sz="1200" kern="1200" dirty="0" smtClean="0">
                <a:solidFill>
                  <a:schemeClr val="tx1"/>
                </a:solidFill>
                <a:latin typeface="+mn-lt"/>
                <a:ea typeface="+mn-ea"/>
                <a:cs typeface="+mn-cs"/>
              </a:rPr>
              <a:t>that it would take long, streaming hair</a:t>
            </a:r>
          </a:p>
          <a:p>
            <a:r>
              <a:rPr lang="en-US" sz="1200" kern="1200" dirty="0" smtClean="0">
                <a:solidFill>
                  <a:schemeClr val="tx1"/>
                </a:solidFill>
                <a:latin typeface="+mn-lt"/>
                <a:ea typeface="+mn-ea"/>
                <a:cs typeface="+mn-cs"/>
              </a:rPr>
              <a:t>inside my brush to catch it.</a:t>
            </a:r>
          </a:p>
          <a:p>
            <a:r>
              <a:rPr lang="en-US" sz="1200" kern="1200" dirty="0" smtClean="0">
                <a:solidFill>
                  <a:schemeClr val="tx1"/>
                </a:solidFill>
                <a:latin typeface="+mn-lt"/>
                <a:ea typeface="+mn-ea"/>
                <a:cs typeface="+mn-cs"/>
              </a:rPr>
              <a:t>To paint the speed of light!</a:t>
            </a:r>
          </a:p>
          <a:p>
            <a:r>
              <a:rPr lang="en-US" sz="1200" kern="1200" dirty="0" smtClean="0">
                <a:solidFill>
                  <a:schemeClr val="tx1"/>
                </a:solidFill>
                <a:latin typeface="+mn-lt"/>
                <a:ea typeface="+mn-ea"/>
                <a:cs typeface="+mn-cs"/>
              </a:rPr>
              <a:t>Our weighted shapes, these verticals,</a:t>
            </a:r>
          </a:p>
          <a:p>
            <a:r>
              <a:rPr lang="en-US" sz="1200" kern="1200" dirty="0" smtClean="0">
                <a:solidFill>
                  <a:schemeClr val="tx1"/>
                </a:solidFill>
                <a:latin typeface="+mn-lt"/>
                <a:ea typeface="+mn-ea"/>
                <a:cs typeface="+mn-cs"/>
              </a:rPr>
              <a:t>burn to mix with air</a:t>
            </a:r>
          </a:p>
          <a:p>
            <a:r>
              <a:rPr lang="en-US" sz="1200" kern="1200" dirty="0" smtClean="0">
                <a:solidFill>
                  <a:schemeClr val="tx1"/>
                </a:solidFill>
                <a:latin typeface="+mn-lt"/>
                <a:ea typeface="+mn-ea"/>
                <a:cs typeface="+mn-cs"/>
              </a:rPr>
              <a:t>and change our bones, skin, clothes</a:t>
            </a:r>
          </a:p>
          <a:p>
            <a:r>
              <a:rPr lang="en-US" sz="1200" kern="1200" dirty="0" smtClean="0">
                <a:solidFill>
                  <a:schemeClr val="tx1"/>
                </a:solidFill>
                <a:latin typeface="+mn-lt"/>
                <a:ea typeface="+mn-ea"/>
                <a:cs typeface="+mn-cs"/>
              </a:rPr>
              <a:t>to gases.  Doctor,</a:t>
            </a:r>
          </a:p>
          <a:p>
            <a:r>
              <a:rPr lang="en-US" sz="1200" kern="1200" dirty="0" smtClean="0">
                <a:solidFill>
                  <a:schemeClr val="tx1"/>
                </a:solidFill>
                <a:latin typeface="+mn-lt"/>
                <a:ea typeface="+mn-ea"/>
                <a:cs typeface="+mn-cs"/>
              </a:rPr>
              <a:t>if only you could see</a:t>
            </a:r>
          </a:p>
          <a:p>
            <a:r>
              <a:rPr lang="en-US" sz="1200" kern="1200" dirty="0" smtClean="0">
                <a:solidFill>
                  <a:schemeClr val="tx1"/>
                </a:solidFill>
                <a:latin typeface="+mn-lt"/>
                <a:ea typeface="+mn-ea"/>
                <a:cs typeface="+mn-cs"/>
              </a:rPr>
              <a:t>how heaven pulls earth into its arms</a:t>
            </a:r>
          </a:p>
          <a:p>
            <a:r>
              <a:rPr lang="en-US" sz="1200" kern="1200" dirty="0" smtClean="0">
                <a:solidFill>
                  <a:schemeClr val="tx1"/>
                </a:solidFill>
                <a:latin typeface="+mn-lt"/>
                <a:ea typeface="+mn-ea"/>
                <a:cs typeface="+mn-cs"/>
              </a:rPr>
              <a:t>and how infinitely the heart expands</a:t>
            </a:r>
          </a:p>
          <a:p>
            <a:r>
              <a:rPr lang="en-US" sz="1200" kern="1200" dirty="0" smtClean="0">
                <a:solidFill>
                  <a:schemeClr val="tx1"/>
                </a:solidFill>
                <a:latin typeface="+mn-lt"/>
                <a:ea typeface="+mn-ea"/>
                <a:cs typeface="+mn-cs"/>
              </a:rPr>
              <a:t>to claim this world, blue vapor without end.</a:t>
            </a:r>
          </a:p>
          <a:p>
            <a:r>
              <a:rPr lang="en-US" sz="1200" kern="1200" dirty="0" smtClean="0">
                <a:solidFill>
                  <a:schemeClr val="tx1"/>
                </a:solidFill>
                <a:latin typeface="+mn-lt"/>
                <a:ea typeface="+mn-ea"/>
                <a:cs typeface="+mn-cs"/>
              </a:rPr>
              <a:t> around the streetlights in Paris</a:t>
            </a:r>
          </a:p>
          <a:p>
            <a:r>
              <a:rPr lang="en-US" sz="1200" kern="1200" dirty="0" smtClean="0">
                <a:solidFill>
                  <a:schemeClr val="tx1"/>
                </a:solidFill>
                <a:latin typeface="+mn-lt"/>
                <a:ea typeface="+mn-ea"/>
                <a:cs typeface="+mn-cs"/>
              </a:rPr>
              <a:t>and what I see is an aberration</a:t>
            </a:r>
          </a:p>
          <a:p>
            <a:r>
              <a:rPr lang="en-US" sz="1200" kern="1200" dirty="0" smtClean="0">
                <a:solidFill>
                  <a:schemeClr val="tx1"/>
                </a:solidFill>
                <a:latin typeface="+mn-lt"/>
                <a:ea typeface="+mn-ea"/>
                <a:cs typeface="+mn-cs"/>
              </a:rPr>
              <a:t>caused by old age, an affliction.</a:t>
            </a:r>
          </a:p>
          <a:p>
            <a:r>
              <a:rPr lang="en-US" sz="1200" kern="1200" dirty="0" smtClean="0">
                <a:solidFill>
                  <a:schemeClr val="tx1"/>
                </a:solidFill>
                <a:latin typeface="+mn-lt"/>
                <a:ea typeface="+mn-ea"/>
                <a:cs typeface="+mn-cs"/>
              </a:rPr>
              <a:t>I tell you it has taken me all my life</a:t>
            </a:r>
          </a:p>
          <a:p>
            <a:r>
              <a:rPr lang="en-US" sz="1200" kern="1200" dirty="0" smtClean="0">
                <a:solidFill>
                  <a:schemeClr val="tx1"/>
                </a:solidFill>
                <a:latin typeface="+mn-lt"/>
                <a:ea typeface="+mn-ea"/>
                <a:cs typeface="+mn-cs"/>
              </a:rPr>
              <a:t>to arrive at the vision of gas lamps as angels,</a:t>
            </a:r>
          </a:p>
          <a:p>
            <a:r>
              <a:rPr lang="en-US" sz="1200" kern="1200" dirty="0" smtClean="0">
                <a:solidFill>
                  <a:schemeClr val="tx1"/>
                </a:solidFill>
                <a:latin typeface="+mn-lt"/>
                <a:ea typeface="+mn-ea"/>
                <a:cs typeface="+mn-cs"/>
              </a:rPr>
              <a:t>to soften and blur and finally banish</a:t>
            </a:r>
          </a:p>
          <a:p>
            <a:r>
              <a:rPr lang="en-US" sz="1200" kern="1200" dirty="0" smtClean="0">
                <a:solidFill>
                  <a:schemeClr val="tx1"/>
                </a:solidFill>
                <a:latin typeface="+mn-lt"/>
                <a:ea typeface="+mn-ea"/>
                <a:cs typeface="+mn-cs"/>
              </a:rPr>
              <a:t>the edges you regret I don’t see,</a:t>
            </a:r>
          </a:p>
          <a:p>
            <a:r>
              <a:rPr lang="en-US" sz="1200" kern="1200" dirty="0" smtClean="0">
                <a:solidFill>
                  <a:schemeClr val="tx1"/>
                </a:solidFill>
                <a:latin typeface="+mn-lt"/>
                <a:ea typeface="+mn-ea"/>
                <a:cs typeface="+mn-cs"/>
              </a:rPr>
              <a:t>to learn that the line I called the horizon</a:t>
            </a:r>
          </a:p>
          <a:p>
            <a:r>
              <a:rPr lang="en-US" sz="1200" kern="1200" dirty="0" smtClean="0">
                <a:solidFill>
                  <a:schemeClr val="tx1"/>
                </a:solidFill>
                <a:latin typeface="+mn-lt"/>
                <a:ea typeface="+mn-ea"/>
                <a:cs typeface="+mn-cs"/>
              </a:rPr>
              <a:t>does not exist and sky and water,</a:t>
            </a:r>
          </a:p>
          <a:p>
            <a:r>
              <a:rPr lang="en-US" sz="1200" kern="1200" dirty="0" smtClean="0">
                <a:solidFill>
                  <a:schemeClr val="tx1"/>
                </a:solidFill>
                <a:latin typeface="+mn-lt"/>
                <a:ea typeface="+mn-ea"/>
                <a:cs typeface="+mn-cs"/>
              </a:rPr>
              <a:t>so long apart, are the same state of being.</a:t>
            </a:r>
          </a:p>
          <a:p>
            <a:r>
              <a:rPr lang="en-US" sz="1200" kern="1200" dirty="0" smtClean="0">
                <a:solidFill>
                  <a:schemeClr val="tx1"/>
                </a:solidFill>
                <a:latin typeface="+mn-lt"/>
                <a:ea typeface="+mn-ea"/>
                <a:cs typeface="+mn-cs"/>
              </a:rPr>
              <a:t>Fifty-four years before I could see</a:t>
            </a:r>
          </a:p>
          <a:p>
            <a:r>
              <a:rPr lang="en-US" sz="1200" kern="1200" dirty="0" smtClean="0">
                <a:solidFill>
                  <a:schemeClr val="tx1"/>
                </a:solidFill>
                <a:latin typeface="+mn-lt"/>
                <a:ea typeface="+mn-ea"/>
                <a:cs typeface="+mn-cs"/>
              </a:rPr>
              <a:t>Rouen cathedral is built</a:t>
            </a:r>
          </a:p>
          <a:p>
            <a:r>
              <a:rPr lang="en-US" sz="1200" kern="1200" dirty="0" smtClean="0">
                <a:solidFill>
                  <a:schemeClr val="tx1"/>
                </a:solidFill>
                <a:latin typeface="+mn-lt"/>
                <a:ea typeface="+mn-ea"/>
                <a:cs typeface="+mn-cs"/>
              </a:rPr>
              <a:t>of parallel shafts of sun,</a:t>
            </a:r>
          </a:p>
          <a:p>
            <a:r>
              <a:rPr lang="en-US" sz="1200" kern="1200" dirty="0" smtClean="0">
                <a:solidFill>
                  <a:schemeClr val="tx1"/>
                </a:solidFill>
                <a:latin typeface="+mn-lt"/>
                <a:ea typeface="+mn-ea"/>
                <a:cs typeface="+mn-cs"/>
              </a:rPr>
              <a:t>and now you want to restore</a:t>
            </a:r>
          </a:p>
          <a:p>
            <a:r>
              <a:rPr lang="en-US" sz="1200" kern="1200" dirty="0" smtClean="0">
                <a:solidFill>
                  <a:schemeClr val="tx1"/>
                </a:solidFill>
                <a:latin typeface="+mn-lt"/>
                <a:ea typeface="+mn-ea"/>
                <a:cs typeface="+mn-cs"/>
              </a:rPr>
              <a:t>my youthful errors: fixed</a:t>
            </a:r>
          </a:p>
          <a:p>
            <a:r>
              <a:rPr lang="en-US" sz="1200" kern="1200" dirty="0" smtClean="0">
                <a:solidFill>
                  <a:schemeClr val="tx1"/>
                </a:solidFill>
                <a:latin typeface="+mn-lt"/>
                <a:ea typeface="+mn-ea"/>
                <a:cs typeface="+mn-cs"/>
              </a:rPr>
              <a:t>notions of top and bottom,</a:t>
            </a:r>
          </a:p>
          <a:p>
            <a:r>
              <a:rPr lang="en-US" sz="1200" kern="1200" dirty="0" smtClean="0">
                <a:solidFill>
                  <a:schemeClr val="tx1"/>
                </a:solidFill>
                <a:latin typeface="+mn-lt"/>
                <a:ea typeface="+mn-ea"/>
                <a:cs typeface="+mn-cs"/>
              </a:rPr>
              <a:t>the illusion of three-dimensional space,</a:t>
            </a:r>
          </a:p>
          <a:p>
            <a:r>
              <a:rPr lang="en-US" sz="1200" kern="1200" dirty="0" smtClean="0">
                <a:solidFill>
                  <a:schemeClr val="tx1"/>
                </a:solidFill>
                <a:latin typeface="+mn-lt"/>
                <a:ea typeface="+mn-ea"/>
                <a:cs typeface="+mn-cs"/>
              </a:rPr>
              <a:t>wisteria separate</a:t>
            </a:r>
          </a:p>
          <a:p>
            <a:r>
              <a:rPr lang="en-US" sz="1200" kern="1200" dirty="0" smtClean="0">
                <a:solidFill>
                  <a:schemeClr val="tx1"/>
                </a:solidFill>
                <a:latin typeface="+mn-lt"/>
                <a:ea typeface="+mn-ea"/>
                <a:cs typeface="+mn-cs"/>
              </a:rPr>
              <a:t>from the bridge it covers.</a:t>
            </a:r>
          </a:p>
          <a:p>
            <a:r>
              <a:rPr lang="en-US" sz="1200" kern="1200" dirty="0" smtClean="0">
                <a:solidFill>
                  <a:schemeClr val="tx1"/>
                </a:solidFill>
                <a:latin typeface="+mn-lt"/>
                <a:ea typeface="+mn-ea"/>
                <a:cs typeface="+mn-cs"/>
              </a:rPr>
              <a:t>What can I say to convince you</a:t>
            </a:r>
          </a:p>
          <a:p>
            <a:r>
              <a:rPr lang="en-US" sz="1200" kern="1200" dirty="0" smtClean="0">
                <a:solidFill>
                  <a:schemeClr val="tx1"/>
                </a:solidFill>
                <a:latin typeface="+mn-lt"/>
                <a:ea typeface="+mn-ea"/>
                <a:cs typeface="+mn-cs"/>
              </a:rPr>
              <a:t>the Houses of Parliament dissolve</a:t>
            </a:r>
          </a:p>
          <a:p>
            <a:r>
              <a:rPr lang="en-US" sz="1200" kern="1200" dirty="0" smtClean="0">
                <a:solidFill>
                  <a:schemeClr val="tx1"/>
                </a:solidFill>
                <a:latin typeface="+mn-lt"/>
                <a:ea typeface="+mn-ea"/>
                <a:cs typeface="+mn-cs"/>
              </a:rPr>
              <a:t>night after night to become</a:t>
            </a:r>
          </a:p>
          <a:p>
            <a:r>
              <a:rPr lang="en-US" sz="1200" kern="1200" dirty="0" smtClean="0">
                <a:solidFill>
                  <a:schemeClr val="tx1"/>
                </a:solidFill>
                <a:latin typeface="+mn-lt"/>
                <a:ea typeface="+mn-ea"/>
                <a:cs typeface="+mn-cs"/>
              </a:rPr>
              <a:t>the fluid dream of the Thames?</a:t>
            </a:r>
          </a:p>
          <a:p>
            <a:r>
              <a:rPr lang="en-US" sz="1200" kern="1200" dirty="0" smtClean="0">
                <a:solidFill>
                  <a:schemeClr val="tx1"/>
                </a:solidFill>
                <a:latin typeface="+mn-lt"/>
                <a:ea typeface="+mn-ea"/>
                <a:cs typeface="+mn-cs"/>
              </a:rPr>
              <a:t>I will not return to a universe</a:t>
            </a:r>
          </a:p>
          <a:p>
            <a:r>
              <a:rPr lang="en-US" sz="1200" kern="1200" dirty="0" smtClean="0">
                <a:solidFill>
                  <a:schemeClr val="tx1"/>
                </a:solidFill>
                <a:latin typeface="+mn-lt"/>
                <a:ea typeface="+mn-ea"/>
                <a:cs typeface="+mn-cs"/>
              </a:rPr>
              <a:t>of objects that don’t know each other,</a:t>
            </a:r>
          </a:p>
          <a:p>
            <a:r>
              <a:rPr lang="en-US" sz="1200" kern="1200" dirty="0" smtClean="0">
                <a:solidFill>
                  <a:schemeClr val="tx1"/>
                </a:solidFill>
                <a:latin typeface="+mn-lt"/>
                <a:ea typeface="+mn-ea"/>
                <a:cs typeface="+mn-cs"/>
              </a:rPr>
              <a:t>as if islands were not the lost children</a:t>
            </a:r>
          </a:p>
          <a:p>
            <a:r>
              <a:rPr lang="en-US" sz="1200" kern="1200" dirty="0" smtClean="0">
                <a:solidFill>
                  <a:schemeClr val="tx1"/>
                </a:solidFill>
                <a:latin typeface="+mn-lt"/>
                <a:ea typeface="+mn-ea"/>
                <a:cs typeface="+mn-cs"/>
              </a:rPr>
              <a:t>of one great continent.  The world</a:t>
            </a:r>
          </a:p>
          <a:p>
            <a:r>
              <a:rPr lang="en-US" sz="1200" kern="1200" dirty="0" smtClean="0">
                <a:solidFill>
                  <a:schemeClr val="tx1"/>
                </a:solidFill>
                <a:latin typeface="+mn-lt"/>
                <a:ea typeface="+mn-ea"/>
                <a:cs typeface="+mn-cs"/>
              </a:rPr>
              <a:t>is flux, and light becomes what it touches,</a:t>
            </a:r>
          </a:p>
          <a:p>
            <a:r>
              <a:rPr lang="en-US" sz="1200" kern="1200" dirty="0" smtClean="0">
                <a:solidFill>
                  <a:schemeClr val="tx1"/>
                </a:solidFill>
                <a:latin typeface="+mn-lt"/>
                <a:ea typeface="+mn-ea"/>
                <a:cs typeface="+mn-cs"/>
              </a:rPr>
              <a:t>becomes water, lilies on water,</a:t>
            </a:r>
          </a:p>
          <a:p>
            <a:r>
              <a:rPr lang="en-US" sz="1200" kern="1200" dirty="0" smtClean="0">
                <a:solidFill>
                  <a:schemeClr val="tx1"/>
                </a:solidFill>
                <a:latin typeface="+mn-lt"/>
                <a:ea typeface="+mn-ea"/>
                <a:cs typeface="+mn-cs"/>
              </a:rPr>
              <a:t>above and below water,</a:t>
            </a:r>
          </a:p>
          <a:p>
            <a:r>
              <a:rPr lang="en-US" sz="1200" kern="1200" dirty="0" smtClean="0">
                <a:solidFill>
                  <a:schemeClr val="tx1"/>
                </a:solidFill>
                <a:latin typeface="+mn-lt"/>
                <a:ea typeface="+mn-ea"/>
                <a:cs typeface="+mn-cs"/>
              </a:rPr>
              <a:t>becomes lilac and mauve and yellow</a:t>
            </a:r>
          </a:p>
          <a:p>
            <a:r>
              <a:rPr lang="en-US" sz="1200" kern="1200" dirty="0" smtClean="0">
                <a:solidFill>
                  <a:schemeClr val="tx1"/>
                </a:solidFill>
                <a:latin typeface="+mn-lt"/>
                <a:ea typeface="+mn-ea"/>
                <a:cs typeface="+mn-cs"/>
              </a:rPr>
              <a:t>and white and cerulean lamps,</a:t>
            </a:r>
          </a:p>
          <a:p>
            <a:r>
              <a:rPr lang="en-US" sz="1200" kern="1200" dirty="0" smtClean="0">
                <a:solidFill>
                  <a:schemeClr val="tx1"/>
                </a:solidFill>
                <a:latin typeface="+mn-lt"/>
                <a:ea typeface="+mn-ea"/>
                <a:cs typeface="+mn-cs"/>
              </a:rPr>
              <a:t>small fists passing sunlight</a:t>
            </a:r>
          </a:p>
          <a:p>
            <a:r>
              <a:rPr lang="en-US" sz="1200" kern="1200" dirty="0" smtClean="0">
                <a:solidFill>
                  <a:schemeClr val="tx1"/>
                </a:solidFill>
                <a:latin typeface="+mn-lt"/>
                <a:ea typeface="+mn-ea"/>
                <a:cs typeface="+mn-cs"/>
              </a:rPr>
              <a:t>so quickly to one another</a:t>
            </a:r>
          </a:p>
          <a:p>
            <a:r>
              <a:rPr lang="en-US" sz="1200" kern="1200" dirty="0" smtClean="0">
                <a:solidFill>
                  <a:schemeClr val="tx1"/>
                </a:solidFill>
                <a:latin typeface="+mn-lt"/>
                <a:ea typeface="+mn-ea"/>
                <a:cs typeface="+mn-cs"/>
              </a:rPr>
              <a:t>that it would take long, streaming hair</a:t>
            </a:r>
          </a:p>
          <a:p>
            <a:r>
              <a:rPr lang="en-US" sz="1200" kern="1200" dirty="0" smtClean="0">
                <a:solidFill>
                  <a:schemeClr val="tx1"/>
                </a:solidFill>
                <a:latin typeface="+mn-lt"/>
                <a:ea typeface="+mn-ea"/>
                <a:cs typeface="+mn-cs"/>
              </a:rPr>
              <a:t>inside my brush to catch it.</a:t>
            </a:r>
          </a:p>
          <a:p>
            <a:r>
              <a:rPr lang="en-US" sz="1200" kern="1200" dirty="0" smtClean="0">
                <a:solidFill>
                  <a:schemeClr val="tx1"/>
                </a:solidFill>
                <a:latin typeface="+mn-lt"/>
                <a:ea typeface="+mn-ea"/>
                <a:cs typeface="+mn-cs"/>
              </a:rPr>
              <a:t>To paint the speed of light!</a:t>
            </a:r>
          </a:p>
          <a:p>
            <a:r>
              <a:rPr lang="en-US" sz="1200" kern="1200" dirty="0" smtClean="0">
                <a:solidFill>
                  <a:schemeClr val="tx1"/>
                </a:solidFill>
                <a:latin typeface="+mn-lt"/>
                <a:ea typeface="+mn-ea"/>
                <a:cs typeface="+mn-cs"/>
              </a:rPr>
              <a:t>Our weighted shapes, these verticals,</a:t>
            </a:r>
          </a:p>
          <a:p>
            <a:r>
              <a:rPr lang="en-US" sz="1200" kern="1200" dirty="0" smtClean="0">
                <a:solidFill>
                  <a:schemeClr val="tx1"/>
                </a:solidFill>
                <a:latin typeface="+mn-lt"/>
                <a:ea typeface="+mn-ea"/>
                <a:cs typeface="+mn-cs"/>
              </a:rPr>
              <a:t>burn to mix with air</a:t>
            </a:r>
          </a:p>
          <a:p>
            <a:r>
              <a:rPr lang="en-US" sz="1200" kern="1200" dirty="0" smtClean="0">
                <a:solidFill>
                  <a:schemeClr val="tx1"/>
                </a:solidFill>
                <a:latin typeface="+mn-lt"/>
                <a:ea typeface="+mn-ea"/>
                <a:cs typeface="+mn-cs"/>
              </a:rPr>
              <a:t>and change our bones, skin, clothes</a:t>
            </a:r>
          </a:p>
          <a:p>
            <a:r>
              <a:rPr lang="en-US" sz="1200" kern="1200" dirty="0" smtClean="0">
                <a:solidFill>
                  <a:schemeClr val="tx1"/>
                </a:solidFill>
                <a:latin typeface="+mn-lt"/>
                <a:ea typeface="+mn-ea"/>
                <a:cs typeface="+mn-cs"/>
              </a:rPr>
              <a:t>to gases.  Doctor,</a:t>
            </a:r>
          </a:p>
          <a:p>
            <a:r>
              <a:rPr lang="en-US" sz="1200" kern="1200" dirty="0" smtClean="0">
                <a:solidFill>
                  <a:schemeClr val="tx1"/>
                </a:solidFill>
                <a:latin typeface="+mn-lt"/>
                <a:ea typeface="+mn-ea"/>
                <a:cs typeface="+mn-cs"/>
              </a:rPr>
              <a:t>if only you could see</a:t>
            </a:r>
          </a:p>
          <a:p>
            <a:r>
              <a:rPr lang="en-US" sz="1200" kern="1200" dirty="0" smtClean="0">
                <a:solidFill>
                  <a:schemeClr val="tx1"/>
                </a:solidFill>
                <a:latin typeface="+mn-lt"/>
                <a:ea typeface="+mn-ea"/>
                <a:cs typeface="+mn-cs"/>
              </a:rPr>
              <a:t>how heaven pulls earth into its arms</a:t>
            </a:r>
          </a:p>
          <a:p>
            <a:r>
              <a:rPr lang="en-US" sz="1200" kern="1200" dirty="0" smtClean="0">
                <a:solidFill>
                  <a:schemeClr val="tx1"/>
                </a:solidFill>
                <a:latin typeface="+mn-lt"/>
                <a:ea typeface="+mn-ea"/>
                <a:cs typeface="+mn-cs"/>
              </a:rPr>
              <a:t>and how infinitely the heart expands</a:t>
            </a:r>
          </a:p>
          <a:p>
            <a:r>
              <a:rPr lang="en-US" sz="1200" kern="1200" dirty="0" smtClean="0">
                <a:solidFill>
                  <a:schemeClr val="tx1"/>
                </a:solidFill>
                <a:latin typeface="+mn-lt"/>
                <a:ea typeface="+mn-ea"/>
                <a:cs typeface="+mn-cs"/>
              </a:rPr>
              <a:t>to claim this world, blue vapor without end.</a:t>
            </a:r>
          </a:p>
        </p:txBody>
      </p:sp>
      <p:sp>
        <p:nvSpPr>
          <p:cNvPr id="4" name="Slide Number Placeholder 3"/>
          <p:cNvSpPr>
            <a:spLocks noGrp="1"/>
          </p:cNvSpPr>
          <p:nvPr>
            <p:ph type="sldNum" sz="quarter" idx="10"/>
          </p:nvPr>
        </p:nvSpPr>
        <p:spPr/>
        <p:txBody>
          <a:bodyPr/>
          <a:lstStyle/>
          <a:p>
            <a:fld id="{3F7CBA30-08F4-4CA2-80A1-52F0471F41D0}"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Comparison of Renoir’s </a:t>
            </a:r>
            <a:r>
              <a:rPr lang="en-US" i="1" dirty="0" smtClean="0"/>
              <a:t>The Morning Ride and Skaters in the Bois de Boulogne – rejection and exhibition of The Morning Ride in the Salon de Refuses; combination of the contemporary and the traditional “celebrations of contemporary life” (150)</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Comparison of Renoir’s </a:t>
            </a:r>
            <a:r>
              <a:rPr lang="en-US" i="1" dirty="0" smtClean="0"/>
              <a:t>The Morning Ride and Skaters in the Bois de Boulogne – rejection and exhibition of The Morning Ride in the Salon de Refuses; combination of the contemporary and the traditional “celebrations of contemporary life” (150)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Degas’s continuous disregard for faithfulness to what is actually seen vs. Monet’s immense realistic depiction with light – play of light to influence emotion, eye movement</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Louis Napoleon’s value of British natural aesthetic (British taste and hegemonic industry “not nature, but ‘nature,’ a reconstruction of the physical world derived from the British tradition of the natural garden” (149); rapid growth of parks (47 acres to 4,500 acres) planting of over 400,000 trees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Degas’s continuous disregard for faithfulness to what is actually seen vs. Monet’s immense realistic depiction with light – play of light to influence emotion, eye movement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Degas’s continuous disregard for faithfulness to what is actually seen vs. Monet’s immense realistic depiction with light – play of light to influence emotion, eye movement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Renoir as a landscapist and portrait painter; misanthropic views, women and children and attempt to separate “them from work and life’s harsh realities” (188), “what does the rest of humanity matter to them!” (190), “‘false mania of perfection’ has cast God out,” “nature was the place where man could free himself from the taint of civilization” (192) – brushwork as expression of culmination of a longing for the natural world and a rejection  of urban-industrialism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Renoir as a landscapist and portrait painter; misanthropic views, women and children and attempt to separate “them from work and life’s harsh realities” (188), “what does the rest of humanity matter to them!” (190), “‘false mania of perfection’ has cast God out,” “nature was the place where man could free himself from the taint of civilization” (192) – brushwork as expression of culmination of a longing for the natural world and a rejection  of urban-industrialism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Renoir as a landscapist and portrait painter; misanthropic views, women and children and attempt to separate “them from work and life’s harsh realities” (188), “what does the rest of humanity matter to them!” (190), “‘false mania of perfection’ has cast God out,” “nature was the place where man could free himself from the taint of civilization” (192) – brushwork as expression of culmination of a longing for the natural world and a rejection  of urban-industrialism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Renoir as a landscapist and portrait painter; misanthropic views, women and children and attempt to separate “them from work and life’s harsh realities” (188), “what does the rest of humanity matter to them!” (190), “‘false mania of perfection’ has cast God out,” “nature was the place where man could free himself from the taint of civilization” (192) – brushwork as expression of culmination of a longing for the natural world and a rejection  of urban-industrialism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Renoir as a landscapist and portrait painter; misanthropic views, women and children and attempt to separate “them from work and life’s harsh realities” (188), “what does the rest of humanity matter to them!” (190), “‘false mania of perfection’ has cast God out,” “nature was the place where man could free himself from the taint of civilization” (192) – brushwork as expression of culmination of a longing for the natural world and a rejection  of urban-industrialism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Renoir as a landscapist and portrait painter; misanthropic views, women and children and attempt to separate “them from work and life’s harsh realities” (188), “what does the rest of humanity matter to them!” (190), “‘false mania of perfection’ has cast God out,” “nature was the place where man could free himself from the taint of civilization” (192) – brushwork as expression of culmination of a longing for the natural world and a rejection  of urban-industrialism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Renoir as a landscapist and portrait painter; misanthropic views, women and children and attempt to separate “them from work and life’s harsh realities” (188), “what does the rest of humanity matter to them!” (190), “‘false mania of perfection’ has cast God out,” “nature was the place where man could free himself from the taint of civilization” (192) – brushwork as expression of culmination of a longing for the natural world and a rejection  of urban-industrialism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Advances and revolutionary techniques: new color structure, perspective, geometry, </a:t>
            </a:r>
            <a:r>
              <a:rPr lang="en-US" b="1" dirty="0" smtClean="0"/>
              <a:t>flatness; “too daring in their brushwork;” artistic influences: textiles, décor, eighteenth century painting, and Japanese prints; attitudes of artists and the influence of these attitudes within their work – Renoir, </a:t>
            </a:r>
            <a:r>
              <a:rPr lang="en-US" b="1" dirty="0" err="1" smtClean="0"/>
              <a:t>Manet</a:t>
            </a:r>
            <a:r>
              <a:rPr lang="en-US" b="1" dirty="0" smtClean="0"/>
              <a:t> (150)</a:t>
            </a:r>
            <a:endParaRPr lang="en-US" dirty="0" smtClean="0"/>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Adolphe</a:t>
            </a:r>
            <a:r>
              <a:rPr lang="en-US" dirty="0" smtClean="0"/>
              <a:t> </a:t>
            </a:r>
            <a:r>
              <a:rPr lang="en-US" dirty="0" err="1" smtClean="0"/>
              <a:t>Alphand</a:t>
            </a:r>
            <a:r>
              <a:rPr lang="en-US" dirty="0" smtClean="0"/>
              <a:t> in charge of park reconstruction – conversion of old quarries; Buttes Chaumont had “been the site of public  executions and of waste disposal” (grottoes including man-made stalagmites and stalagmites, artificial lake, streams, Temple of </a:t>
            </a:r>
            <a:r>
              <a:rPr lang="en-US" dirty="0" err="1" smtClean="0"/>
              <a:t>Vesta</a:t>
            </a:r>
            <a:r>
              <a:rPr lang="en-US" dirty="0" smtClean="0"/>
              <a:t> in landscape; restaurants, cafes, chalets, greenswards to contribute to community and social activities); new streets reduce the size of some previously established parks and are an attempt to attribute “the idea of Paris as the premier nexus of international culture” (142); immense geometrical influence, attempt at “perspective” with lawns, ponds, streams, and woods (145)</a:t>
            </a:r>
          </a:p>
        </p:txBody>
      </p:sp>
      <p:sp>
        <p:nvSpPr>
          <p:cNvPr id="4" name="Slide Number Placeholder 3"/>
          <p:cNvSpPr>
            <a:spLocks noGrp="1"/>
          </p:cNvSpPr>
          <p:nvPr>
            <p:ph type="sldNum" sz="quarter" idx="10"/>
          </p:nvPr>
        </p:nvSpPr>
        <p:spPr/>
        <p:txBody>
          <a:bodyPr/>
          <a:lstStyle/>
          <a:p>
            <a:fld id="{3F7CBA30-08F4-4CA2-80A1-52F0471F41D0}"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Modernity as a concept of “profound and rapid transformations” (169)</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soon as a particular fashion caught on, its upper-class initiators deserted it….[because it was not distinct] from the common herd.” (178) – compare to today’s outrageous fashions typically deriving from France VIDEO</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soon as a particular fashion caught on, its upper-class initiators deserted it….[because it was not distinct] from the common herd.” (178) – compare to today’s outrageous fashions typically deriving from France</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soon as a particular fashion caught on, its upper-class initiators deserted it….[because it was not distinct] from the common herd.” (178) – compare to today’s outrageous fashions typically deriving from France</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soon as a particular fashion caught on, its upper-class initiators deserted it….[because it was not distinct] from the common herd.” (178) – compare to today’s outrageous fashions typically deriving from France</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Thought/discussion: Could Degas’s secluded jockeys be a sort of neo-</a:t>
            </a:r>
            <a:r>
              <a:rPr lang="en-US" i="1" dirty="0" smtClean="0"/>
              <a:t>Gleaners with their absorption in their work and being defined as jockeys, often no faces (169)</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Thought/discussion: mention suburban</a:t>
            </a:r>
            <a:r>
              <a:rPr lang="en-US" baseline="0" dirty="0" smtClean="0"/>
              <a:t> blues/depression after World War II</a:t>
            </a:r>
            <a:endParaRPr lang="en-US" i="1" dirty="0" smtClean="0"/>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ym typeface="Wingdings" pitchFamily="2" charset="2"/>
              </a:rPr>
              <a:t>Impressionism</a:t>
            </a:r>
            <a:r>
              <a:rPr lang="en-US" baseline="0" smtClean="0">
                <a:sym typeface="Wingdings" pitchFamily="2" charset="2"/>
              </a:rPr>
              <a:t> </a:t>
            </a:r>
            <a:r>
              <a:rPr lang="en-US" baseline="0" dirty="0" smtClean="0">
                <a:sym typeface="Wingdings" pitchFamily="2" charset="2"/>
              </a:rPr>
              <a:t>as an inspiration for other media (literature and music) Debussy VIDEO, mention jazz, syncopation</a:t>
            </a:r>
            <a:r>
              <a:rPr lang="en-US" dirty="0" smtClean="0"/>
              <a:t>s</a:t>
            </a:r>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Adolphe</a:t>
            </a:r>
            <a:r>
              <a:rPr lang="en-US" dirty="0" smtClean="0"/>
              <a:t> </a:t>
            </a:r>
            <a:r>
              <a:rPr lang="en-US" dirty="0" err="1" smtClean="0"/>
              <a:t>Alphand</a:t>
            </a:r>
            <a:r>
              <a:rPr lang="en-US" dirty="0" smtClean="0"/>
              <a:t> in charge of park reconstruction – conversion of old quarries; Buttes Chaumont had “been  the site of public  executions and of waste disposal” (grottoes including man-made stalagmites and stalagmites, artificial lake, streams, Temple of </a:t>
            </a:r>
            <a:r>
              <a:rPr lang="en-US" dirty="0" err="1" smtClean="0"/>
              <a:t>Vesta</a:t>
            </a:r>
            <a:r>
              <a:rPr lang="en-US" dirty="0" smtClean="0"/>
              <a:t> in landscape; restaurants, cafes, chalets, greenswards to contribute to community and social activities); new streets reduce the size of some previously established parks and are an attempt to attribute “the idea of Paris as the premier nexus of international culture” (142); immense geometrical influence, attempt at “perspective” with lawns, ponds, streams, and woods (145)</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Adolphe</a:t>
            </a:r>
            <a:r>
              <a:rPr lang="en-US" dirty="0" smtClean="0"/>
              <a:t> </a:t>
            </a:r>
            <a:r>
              <a:rPr lang="en-US" dirty="0" err="1" smtClean="0"/>
              <a:t>Alphand</a:t>
            </a:r>
            <a:r>
              <a:rPr lang="en-US" dirty="0" smtClean="0"/>
              <a:t> in charge of park reconstruction – conversion of old quarries; Buttes Chaumont had “been  the site of public  executions and of waste disposal” (grottoes including man-made stalagmites and stalagmites, artificial lake, streams, Temple of </a:t>
            </a:r>
            <a:r>
              <a:rPr lang="en-US" dirty="0" err="1" smtClean="0"/>
              <a:t>Vesta</a:t>
            </a:r>
            <a:r>
              <a:rPr lang="en-US" dirty="0" smtClean="0"/>
              <a:t> in landscape; restaurants, cafes, chalets, greenswards to contribute to community and social activities); new streets reduce the size of some previously established parks and are an attempt to attribute “the idea of Paris as the premier nexus of international culture” (142); immense geometrical influence, attempt at “perspective” with lawns, ponds, streams, and woods (145)</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Picnics, repetitive imagery, continuously being drawn back to tradition i.e. mythological or classically based works – hedonism, Rococo comparison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Picnics, repetitive imagery, continuously being drawn back to tradition i.e. mythological or classically based works – hedonism, Rococo comparison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Picnics, repetitive imagery, continuously being drawn back to tradition i.e. mythological or classically based works – hedonism, Rococo comparison </a:t>
            </a:r>
          </a:p>
          <a:p>
            <a:endParaRPr lang="en-US" dirty="0"/>
          </a:p>
        </p:txBody>
      </p:sp>
      <p:sp>
        <p:nvSpPr>
          <p:cNvPr id="4" name="Slide Number Placeholder 3"/>
          <p:cNvSpPr>
            <a:spLocks noGrp="1"/>
          </p:cNvSpPr>
          <p:nvPr>
            <p:ph type="sldNum" sz="quarter" idx="10"/>
          </p:nvPr>
        </p:nvSpPr>
        <p:spPr/>
        <p:txBody>
          <a:bodyPr/>
          <a:lstStyle/>
          <a:p>
            <a:fld id="{3F7CBA30-08F4-4CA2-80A1-52F0471F41D0}"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652E7E6-6324-4616-9760-ED3B836BB184}" type="datetimeFigureOut">
              <a:rPr lang="en-US" smtClean="0"/>
              <a:pPr/>
              <a:t>3/25/13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84969C57-4841-4F6A-ADE5-06E9DC24469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52E7E6-6324-4616-9760-ED3B836BB184}" type="datetimeFigureOut">
              <a:rPr lang="en-US" smtClean="0"/>
              <a:pPr/>
              <a:t>3/25/13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69C57-4841-4F6A-ADE5-06E9DC2446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52E7E6-6324-4616-9760-ED3B836BB184}" type="datetimeFigureOut">
              <a:rPr lang="en-US" smtClean="0"/>
              <a:pPr/>
              <a:t>3/25/13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69C57-4841-4F6A-ADE5-06E9DC2446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652E7E6-6324-4616-9760-ED3B836BB184}" type="datetimeFigureOut">
              <a:rPr lang="en-US" smtClean="0"/>
              <a:pPr/>
              <a:t>3/25/13</a:t>
            </a:fld>
            <a:endParaRPr lang="en-US"/>
          </a:p>
        </p:txBody>
      </p:sp>
      <p:sp>
        <p:nvSpPr>
          <p:cNvPr id="9" name="Slide Number Placeholder 8"/>
          <p:cNvSpPr>
            <a:spLocks noGrp="1"/>
          </p:cNvSpPr>
          <p:nvPr>
            <p:ph type="sldNum" sz="quarter" idx="15"/>
          </p:nvPr>
        </p:nvSpPr>
        <p:spPr/>
        <p:txBody>
          <a:bodyPr rtlCol="0"/>
          <a:lstStyle/>
          <a:p>
            <a:fld id="{84969C57-4841-4F6A-ADE5-06E9DC24469D}"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652E7E6-6324-4616-9760-ED3B836BB184}" type="datetimeFigureOut">
              <a:rPr lang="en-US" smtClean="0"/>
              <a:pPr/>
              <a:t>3/25/13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84969C57-4841-4F6A-ADE5-06E9DC24469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652E7E6-6324-4616-9760-ED3B836BB184}" type="datetimeFigureOut">
              <a:rPr lang="en-US" smtClean="0"/>
              <a:pPr/>
              <a:t>3/25/13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69C57-4841-4F6A-ADE5-06E9DC24469D}"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652E7E6-6324-4616-9760-ED3B836BB184}" type="datetimeFigureOut">
              <a:rPr lang="en-US" smtClean="0"/>
              <a:pPr/>
              <a:t>3/25/13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69C57-4841-4F6A-ADE5-06E9DC24469D}"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652E7E6-6324-4616-9760-ED3B836BB184}" type="datetimeFigureOut">
              <a:rPr lang="en-US" smtClean="0"/>
              <a:pPr/>
              <a:t>3/25/13</a:t>
            </a:fld>
            <a:endParaRPr lang="en-US"/>
          </a:p>
        </p:txBody>
      </p:sp>
      <p:sp>
        <p:nvSpPr>
          <p:cNvPr id="7" name="Slide Number Placeholder 6"/>
          <p:cNvSpPr>
            <a:spLocks noGrp="1"/>
          </p:cNvSpPr>
          <p:nvPr>
            <p:ph type="sldNum" sz="quarter" idx="11"/>
          </p:nvPr>
        </p:nvSpPr>
        <p:spPr/>
        <p:txBody>
          <a:bodyPr rtlCol="0"/>
          <a:lstStyle/>
          <a:p>
            <a:fld id="{84969C57-4841-4F6A-ADE5-06E9DC24469D}"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2E7E6-6324-4616-9760-ED3B836BB184}" type="datetimeFigureOut">
              <a:rPr lang="en-US" smtClean="0"/>
              <a:pPr/>
              <a:t>3/25/13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69C57-4841-4F6A-ADE5-06E9DC2446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652E7E6-6324-4616-9760-ED3B836BB184}" type="datetimeFigureOut">
              <a:rPr lang="en-US" smtClean="0"/>
              <a:pPr/>
              <a:t>3/25/13</a:t>
            </a:fld>
            <a:endParaRPr lang="en-US"/>
          </a:p>
        </p:txBody>
      </p:sp>
      <p:sp>
        <p:nvSpPr>
          <p:cNvPr id="22" name="Slide Number Placeholder 21"/>
          <p:cNvSpPr>
            <a:spLocks noGrp="1"/>
          </p:cNvSpPr>
          <p:nvPr>
            <p:ph type="sldNum" sz="quarter" idx="15"/>
          </p:nvPr>
        </p:nvSpPr>
        <p:spPr/>
        <p:txBody>
          <a:bodyPr rtlCol="0"/>
          <a:lstStyle/>
          <a:p>
            <a:fld id="{84969C57-4841-4F6A-ADE5-06E9DC24469D}"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652E7E6-6324-4616-9760-ED3B836BB184}" type="datetimeFigureOut">
              <a:rPr lang="en-US" smtClean="0"/>
              <a:pPr/>
              <a:t>3/25/13</a:t>
            </a:fld>
            <a:endParaRPr lang="en-US"/>
          </a:p>
        </p:txBody>
      </p:sp>
      <p:sp>
        <p:nvSpPr>
          <p:cNvPr id="18" name="Slide Number Placeholder 17"/>
          <p:cNvSpPr>
            <a:spLocks noGrp="1"/>
          </p:cNvSpPr>
          <p:nvPr>
            <p:ph type="sldNum" sz="quarter" idx="11"/>
          </p:nvPr>
        </p:nvSpPr>
        <p:spPr/>
        <p:txBody>
          <a:bodyPr rtlCol="0"/>
          <a:lstStyle/>
          <a:p>
            <a:fld id="{84969C57-4841-4F6A-ADE5-06E9DC24469D}"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bright="-2000" contrast="-42000"/>
          </a:blip>
          <a:srcRect/>
          <a:stretch>
            <a:fillRect l="-18000" r="-18000"/>
          </a:stretch>
        </a:blip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652E7E6-6324-4616-9760-ED3B836BB184}" type="datetimeFigureOut">
              <a:rPr lang="en-US" smtClean="0"/>
              <a:pPr/>
              <a:t>3/25/13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4969C57-4841-4F6A-ADE5-06E9DC2446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rVNakLfaimw" TargetMode="External"/><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hyperlink" Target="http://www.9news.com/video/1858890560001/1/Impressionism-Meets-Haute-Couture-in-Paris" TargetMode="External"/><Relationship Id="rId7"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y5ot-88UV-Y" TargetMode="External"/><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533400"/>
            <a:ext cx="6172200" cy="3494562"/>
          </a:xfrm>
        </p:spPr>
        <p:txBody>
          <a:bodyPr>
            <a:noAutofit/>
          </a:bodyPr>
          <a:lstStyle/>
          <a:p>
            <a:r>
              <a:rPr lang="en-US" sz="7200" dirty="0" smtClean="0">
                <a:solidFill>
                  <a:schemeClr val="bg1"/>
                </a:solidFill>
                <a:latin typeface="Footlight MT Light" pitchFamily="18" charset="0"/>
              </a:rPr>
              <a:t>Parks, Racetracks, and Gardens</a:t>
            </a:r>
            <a:endParaRPr lang="en-US" sz="7200" dirty="0">
              <a:solidFill>
                <a:schemeClr val="bg1"/>
              </a:solidFill>
              <a:latin typeface="Footlight MT Light" pitchFamily="18" charset="0"/>
            </a:endParaRPr>
          </a:p>
        </p:txBody>
      </p:sp>
      <p:sp>
        <p:nvSpPr>
          <p:cNvPr id="3" name="Subtitle 2"/>
          <p:cNvSpPr>
            <a:spLocks noGrp="1"/>
          </p:cNvSpPr>
          <p:nvPr>
            <p:ph type="subTitle" idx="1"/>
          </p:nvPr>
        </p:nvSpPr>
        <p:spPr>
          <a:xfrm>
            <a:off x="2057400" y="4953000"/>
            <a:ext cx="3200400" cy="838200"/>
          </a:xfrm>
        </p:spPr>
        <p:txBody>
          <a:bodyPr>
            <a:normAutofit/>
          </a:bodyPr>
          <a:lstStyle/>
          <a:p>
            <a:r>
              <a:rPr lang="en-US" sz="3200" dirty="0" smtClean="0">
                <a:solidFill>
                  <a:schemeClr val="bg1"/>
                </a:solidFill>
              </a:rPr>
              <a:t>Ariel Griffeth</a:t>
            </a:r>
            <a:endParaRPr lang="en-US" sz="32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838200"/>
          </a:xfrm>
        </p:spPr>
        <p:txBody>
          <a:bodyPr>
            <a:normAutofit fontScale="90000"/>
          </a:bodyPr>
          <a:lstStyle/>
          <a:p>
            <a:pPr algn="ctr"/>
            <a:r>
              <a:rPr lang="en-US" sz="5400" b="1" u="sng" dirty="0" smtClean="0">
                <a:solidFill>
                  <a:schemeClr val="bg1"/>
                </a:solidFill>
              </a:rPr>
              <a:t>Influences</a:t>
            </a:r>
            <a:endParaRPr lang="en-US" sz="5400" b="1" u="sng" dirty="0">
              <a:solidFill>
                <a:schemeClr val="bg1"/>
              </a:solidFill>
            </a:endParaRPr>
          </a:p>
        </p:txBody>
      </p:sp>
      <p:sp>
        <p:nvSpPr>
          <p:cNvPr id="3" name="Content Placeholder 2"/>
          <p:cNvSpPr>
            <a:spLocks noGrp="1"/>
          </p:cNvSpPr>
          <p:nvPr>
            <p:ph sz="quarter" idx="1"/>
          </p:nvPr>
        </p:nvSpPr>
        <p:spPr>
          <a:xfrm>
            <a:off x="5562600" y="5029200"/>
            <a:ext cx="3657600" cy="911352"/>
          </a:xfrm>
        </p:spPr>
        <p:txBody>
          <a:bodyPr/>
          <a:lstStyle/>
          <a:p>
            <a:pPr>
              <a:buNone/>
            </a:pPr>
            <a:r>
              <a:rPr lang="en-US" b="1" dirty="0" err="1" smtClean="0">
                <a:solidFill>
                  <a:schemeClr val="bg1"/>
                </a:solidFill>
              </a:rPr>
              <a:t>Puvis</a:t>
            </a:r>
            <a:r>
              <a:rPr lang="en-US" b="1" dirty="0" smtClean="0">
                <a:solidFill>
                  <a:schemeClr val="bg1"/>
                </a:solidFill>
              </a:rPr>
              <a:t> de Chavannes. </a:t>
            </a:r>
            <a:r>
              <a:rPr lang="en-US" b="1" i="1" dirty="0" smtClean="0">
                <a:solidFill>
                  <a:schemeClr val="bg1"/>
                </a:solidFill>
              </a:rPr>
              <a:t>Autumn. 1864. </a:t>
            </a:r>
            <a:endParaRPr lang="en-US" b="1" dirty="0">
              <a:solidFill>
                <a:schemeClr val="bg1"/>
              </a:solidFill>
            </a:endParaRPr>
          </a:p>
        </p:txBody>
      </p:sp>
      <p:pic>
        <p:nvPicPr>
          <p:cNvPr id="2050" name="Picture 2" descr="http://www.oceansbridge.com/paintings/artists/2012/may2/big/Pierre-Puvis-de-Chavannes-xx-Autumn-xx-Unknown.jpg"/>
          <p:cNvPicPr>
            <a:picLocks noChangeAspect="1" noChangeArrowheads="1"/>
          </p:cNvPicPr>
          <p:nvPr/>
        </p:nvPicPr>
        <p:blipFill>
          <a:blip r:embed="rId3" cstate="print"/>
          <a:srcRect/>
          <a:stretch>
            <a:fillRect/>
          </a:stretch>
        </p:blipFill>
        <p:spPr bwMode="auto">
          <a:xfrm>
            <a:off x="5677859" y="990600"/>
            <a:ext cx="3085141" cy="3924301"/>
          </a:xfrm>
          <a:prstGeom prst="rect">
            <a:avLst/>
          </a:prstGeom>
          <a:noFill/>
          <a:ln w="76200">
            <a:solidFill>
              <a:schemeClr val="tx1"/>
            </a:solidFill>
          </a:ln>
        </p:spPr>
      </p:pic>
      <p:sp>
        <p:nvSpPr>
          <p:cNvPr id="7" name="Content Placeholder 2"/>
          <p:cNvSpPr txBox="1">
            <a:spLocks/>
          </p:cNvSpPr>
          <p:nvPr/>
        </p:nvSpPr>
        <p:spPr>
          <a:xfrm>
            <a:off x="685800" y="5943600"/>
            <a:ext cx="4648200" cy="6858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mn-cs"/>
              </a:rPr>
              <a:t>Titian. </a:t>
            </a:r>
            <a:r>
              <a:rPr kumimoji="0" lang="en-US" sz="2400" b="1" i="1" u="none" strike="noStrike" kern="1200" cap="none" spc="0" normalizeH="0" baseline="0" noProof="0" dirty="0" smtClean="0">
                <a:ln>
                  <a:noFill/>
                </a:ln>
                <a:solidFill>
                  <a:schemeClr val="bg1"/>
                </a:solidFill>
                <a:effectLst/>
                <a:uLnTx/>
                <a:uFillTx/>
                <a:latin typeface="+mn-lt"/>
                <a:ea typeface="+mn-ea"/>
                <a:cs typeface="+mn-cs"/>
              </a:rPr>
              <a:t>The</a:t>
            </a:r>
            <a:r>
              <a:rPr kumimoji="0" lang="en-US" sz="2400" b="1" i="1" u="none" strike="noStrike" kern="1200" cap="none" spc="0" normalizeH="0" noProof="0" dirty="0" smtClean="0">
                <a:ln>
                  <a:noFill/>
                </a:ln>
                <a:solidFill>
                  <a:schemeClr val="bg1"/>
                </a:solidFill>
                <a:effectLst/>
                <a:uLnTx/>
                <a:uFillTx/>
                <a:latin typeface="+mn-lt"/>
                <a:ea typeface="+mn-ea"/>
                <a:cs typeface="+mn-cs"/>
              </a:rPr>
              <a:t> Concert</a:t>
            </a:r>
            <a:r>
              <a:rPr kumimoji="0" lang="en-US" sz="2400" b="1" i="1" u="none" strike="noStrike" kern="1200" cap="none" spc="0" normalizeH="0" baseline="0" noProof="0" dirty="0" smtClean="0">
                <a:ln>
                  <a:noFill/>
                </a:ln>
                <a:solidFill>
                  <a:schemeClr val="bg1"/>
                </a:solidFill>
                <a:effectLst/>
                <a:uLnTx/>
                <a:uFillTx/>
                <a:latin typeface="+mn-lt"/>
                <a:ea typeface="+mn-ea"/>
                <a:cs typeface="+mn-cs"/>
              </a:rPr>
              <a:t>. </a:t>
            </a:r>
            <a:r>
              <a:rPr kumimoji="0" lang="en-US" sz="2400" b="1" u="none" strike="noStrike" kern="1200" cap="none" spc="0" normalizeH="0" baseline="0" noProof="0" dirty="0" smtClean="0">
                <a:ln>
                  <a:noFill/>
                </a:ln>
                <a:solidFill>
                  <a:schemeClr val="bg1"/>
                </a:solidFill>
                <a:effectLst/>
                <a:uLnTx/>
                <a:uFillTx/>
                <a:latin typeface="+mn-lt"/>
                <a:ea typeface="+mn-ea"/>
                <a:cs typeface="+mn-cs"/>
              </a:rPr>
              <a:t>1508.</a:t>
            </a:r>
            <a:endParaRPr kumimoji="0" lang="en-US" sz="2400" b="1" u="none" strike="noStrike" kern="1200" cap="none" spc="0" normalizeH="0" baseline="0" noProof="0" dirty="0">
              <a:ln>
                <a:noFill/>
              </a:ln>
              <a:solidFill>
                <a:schemeClr val="bg1"/>
              </a:solidFill>
              <a:effectLst/>
              <a:uLnTx/>
              <a:uFillTx/>
              <a:latin typeface="+mn-lt"/>
              <a:ea typeface="+mn-ea"/>
              <a:cs typeface="+mn-cs"/>
            </a:endParaRPr>
          </a:p>
        </p:txBody>
      </p:sp>
      <p:pic>
        <p:nvPicPr>
          <p:cNvPr id="65538" name="Picture 2" descr="http://www.art-prints-on-demand.com/kunst/_titiantizianovecellio/le_concert_champetre_open_air.jpg"/>
          <p:cNvPicPr>
            <a:picLocks noChangeAspect="1" noChangeArrowheads="1"/>
          </p:cNvPicPr>
          <p:nvPr/>
        </p:nvPicPr>
        <p:blipFill>
          <a:blip r:embed="rId4" cstate="print"/>
          <a:srcRect/>
          <a:stretch>
            <a:fillRect/>
          </a:stretch>
        </p:blipFill>
        <p:spPr bwMode="auto">
          <a:xfrm>
            <a:off x="171450" y="1866899"/>
            <a:ext cx="5238750" cy="4000501"/>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pPr algn="ctr"/>
            <a:r>
              <a:rPr lang="en-US" sz="5400" b="1" u="sng" dirty="0" smtClean="0">
                <a:solidFill>
                  <a:schemeClr val="bg1"/>
                </a:solidFill>
              </a:rPr>
              <a:t>Luncheon on the Grass</a:t>
            </a:r>
            <a:endParaRPr lang="en-US" sz="5400" b="1" u="sng" dirty="0">
              <a:solidFill>
                <a:schemeClr val="bg1"/>
              </a:solidFill>
            </a:endParaRPr>
          </a:p>
        </p:txBody>
      </p:sp>
      <p:sp>
        <p:nvSpPr>
          <p:cNvPr id="3" name="Content Placeholder 2"/>
          <p:cNvSpPr>
            <a:spLocks noGrp="1"/>
          </p:cNvSpPr>
          <p:nvPr>
            <p:ph sz="quarter" idx="1"/>
          </p:nvPr>
        </p:nvSpPr>
        <p:spPr>
          <a:xfrm>
            <a:off x="1143000" y="6096000"/>
            <a:ext cx="6629400" cy="609600"/>
          </a:xfrm>
        </p:spPr>
        <p:txBody>
          <a:bodyPr/>
          <a:lstStyle/>
          <a:p>
            <a:pPr>
              <a:buNone/>
            </a:pPr>
            <a:r>
              <a:rPr lang="en-US" b="1" dirty="0" err="1" smtClean="0">
                <a:solidFill>
                  <a:schemeClr val="bg1"/>
                </a:solidFill>
              </a:rPr>
              <a:t>Manet</a:t>
            </a:r>
            <a:r>
              <a:rPr lang="en-US" b="1" dirty="0" smtClean="0">
                <a:solidFill>
                  <a:schemeClr val="bg1"/>
                </a:solidFill>
              </a:rPr>
              <a:t>. </a:t>
            </a:r>
            <a:r>
              <a:rPr lang="en-US" altLang="ja-JP" b="1" i="1" dirty="0" smtClean="0">
                <a:solidFill>
                  <a:schemeClr val="bg1"/>
                </a:solidFill>
              </a:rPr>
              <a:t>The Luncheon on the Grass. </a:t>
            </a:r>
            <a:r>
              <a:rPr lang="en-US" altLang="ja-JP" b="1" dirty="0" smtClean="0">
                <a:solidFill>
                  <a:schemeClr val="bg1"/>
                </a:solidFill>
              </a:rPr>
              <a:t>1863.</a:t>
            </a:r>
            <a:endParaRPr lang="en-US" b="1" dirty="0" smtClean="0">
              <a:solidFill>
                <a:schemeClr val="bg1"/>
              </a:solidFill>
            </a:endParaRPr>
          </a:p>
          <a:p>
            <a:endParaRPr lang="en-US" b="1" dirty="0">
              <a:solidFill>
                <a:schemeClr val="bg1"/>
              </a:solidFill>
            </a:endParaRPr>
          </a:p>
        </p:txBody>
      </p:sp>
      <p:pic>
        <p:nvPicPr>
          <p:cNvPr id="4" name="Picture 3" descr="Luncheon%20on%20the%20Grass"/>
          <p:cNvPicPr>
            <a:picLocks noChangeAspect="1" noChangeArrowheads="1"/>
          </p:cNvPicPr>
          <p:nvPr/>
        </p:nvPicPr>
        <p:blipFill>
          <a:blip r:embed="rId3" cstate="print"/>
          <a:srcRect/>
          <a:stretch>
            <a:fillRect/>
          </a:stretch>
        </p:blipFill>
        <p:spPr bwMode="auto">
          <a:xfrm>
            <a:off x="1219200" y="1295400"/>
            <a:ext cx="6324600" cy="4718022"/>
          </a:xfrm>
          <a:prstGeom prst="rect">
            <a:avLst/>
          </a:prstGeom>
          <a:noFill/>
          <a:ln w="76200">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295400"/>
          </a:xfrm>
        </p:spPr>
        <p:txBody>
          <a:bodyPr>
            <a:normAutofit fontScale="90000"/>
          </a:bodyPr>
          <a:lstStyle/>
          <a:p>
            <a:pPr algn="ctr"/>
            <a:r>
              <a:rPr lang="en-US" altLang="ja-JP" sz="4800" b="1" u="sng" dirty="0" smtClean="0">
                <a:solidFill>
                  <a:schemeClr val="bg1"/>
                </a:solidFill>
              </a:rPr>
              <a:t>Compare to The Bar at the </a:t>
            </a:r>
            <a:r>
              <a:rPr lang="en-US" altLang="ja-JP" sz="4800" b="1" u="sng" dirty="0" err="1" smtClean="0">
                <a:solidFill>
                  <a:schemeClr val="bg1"/>
                </a:solidFill>
              </a:rPr>
              <a:t>Folies</a:t>
            </a:r>
            <a:r>
              <a:rPr lang="en-US" altLang="ja-JP" sz="4800" b="1" u="sng" dirty="0" smtClean="0">
                <a:solidFill>
                  <a:schemeClr val="bg1"/>
                </a:solidFill>
              </a:rPr>
              <a:t> </a:t>
            </a:r>
            <a:r>
              <a:rPr lang="en-US" sz="4800" b="1" u="sng" dirty="0" err="1" smtClean="0">
                <a:solidFill>
                  <a:schemeClr val="bg1"/>
                </a:solidFill>
              </a:rPr>
              <a:t>Bergère</a:t>
            </a:r>
            <a:endParaRPr lang="en-US" sz="5400" b="1" u="sng" dirty="0">
              <a:solidFill>
                <a:schemeClr val="bg1"/>
              </a:solidFill>
            </a:endParaRPr>
          </a:p>
        </p:txBody>
      </p:sp>
      <p:sp>
        <p:nvSpPr>
          <p:cNvPr id="3" name="Content Placeholder 2"/>
          <p:cNvSpPr>
            <a:spLocks noGrp="1"/>
          </p:cNvSpPr>
          <p:nvPr>
            <p:ph sz="quarter" idx="1"/>
          </p:nvPr>
        </p:nvSpPr>
        <p:spPr>
          <a:xfrm>
            <a:off x="4724400" y="4953000"/>
            <a:ext cx="4800600" cy="609600"/>
          </a:xfrm>
        </p:spPr>
        <p:txBody>
          <a:bodyPr>
            <a:normAutofit/>
          </a:bodyPr>
          <a:lstStyle/>
          <a:p>
            <a:pPr>
              <a:buNone/>
            </a:pPr>
            <a:r>
              <a:rPr lang="en-US" altLang="ja-JP" sz="1600" b="1" i="1" dirty="0" smtClean="0">
                <a:solidFill>
                  <a:schemeClr val="bg1"/>
                </a:solidFill>
              </a:rPr>
              <a:t>The Bar at the </a:t>
            </a:r>
            <a:r>
              <a:rPr lang="en-US" altLang="ja-JP" sz="1600" b="1" i="1" dirty="0" err="1" smtClean="0">
                <a:solidFill>
                  <a:schemeClr val="bg1"/>
                </a:solidFill>
              </a:rPr>
              <a:t>Folies</a:t>
            </a:r>
            <a:r>
              <a:rPr lang="en-US" altLang="ja-JP" sz="1600" b="1" i="1" dirty="0" smtClean="0">
                <a:solidFill>
                  <a:schemeClr val="bg1"/>
                </a:solidFill>
              </a:rPr>
              <a:t> </a:t>
            </a:r>
            <a:r>
              <a:rPr lang="en-US" sz="1600" b="1" i="1" dirty="0" err="1" smtClean="0">
                <a:solidFill>
                  <a:schemeClr val="bg1"/>
                </a:solidFill>
              </a:rPr>
              <a:t>Bergère</a:t>
            </a:r>
            <a:r>
              <a:rPr lang="en-US" altLang="ja-JP" sz="1600" b="1" i="1" dirty="0" smtClean="0">
                <a:solidFill>
                  <a:schemeClr val="bg1"/>
                </a:solidFill>
              </a:rPr>
              <a:t>. </a:t>
            </a:r>
            <a:r>
              <a:rPr lang="en-US" altLang="ja-JP" sz="1600" b="1" dirty="0" smtClean="0">
                <a:solidFill>
                  <a:schemeClr val="bg1"/>
                </a:solidFill>
              </a:rPr>
              <a:t>1882.</a:t>
            </a:r>
            <a:endParaRPr lang="en-US" sz="1600" b="1" dirty="0" smtClean="0">
              <a:solidFill>
                <a:schemeClr val="bg1"/>
              </a:solidFill>
            </a:endParaRPr>
          </a:p>
          <a:p>
            <a:endParaRPr lang="en-US" sz="1600" b="1" dirty="0">
              <a:solidFill>
                <a:schemeClr val="bg1"/>
              </a:solidFill>
            </a:endParaRPr>
          </a:p>
        </p:txBody>
      </p:sp>
      <p:pic>
        <p:nvPicPr>
          <p:cNvPr id="5" name="Picture 3" descr="manet_bergere"/>
          <p:cNvPicPr>
            <a:picLocks noChangeAspect="1" noChangeArrowheads="1"/>
          </p:cNvPicPr>
          <p:nvPr/>
        </p:nvPicPr>
        <p:blipFill>
          <a:blip r:embed="rId3" cstate="print"/>
          <a:srcRect/>
          <a:stretch>
            <a:fillRect/>
          </a:stretch>
        </p:blipFill>
        <p:spPr bwMode="auto">
          <a:xfrm>
            <a:off x="4699000" y="1905000"/>
            <a:ext cx="3835400" cy="2876550"/>
          </a:xfrm>
          <a:prstGeom prst="rect">
            <a:avLst/>
          </a:prstGeom>
          <a:noFill/>
          <a:ln w="76200">
            <a:solidFill>
              <a:schemeClr val="tx1"/>
            </a:solidFill>
            <a:miter lim="800000"/>
            <a:headEnd/>
            <a:tailEnd/>
          </a:ln>
        </p:spPr>
      </p:pic>
      <p:pic>
        <p:nvPicPr>
          <p:cNvPr id="6" name="Picture 5" descr="Luncheon%20on%20the%20Grass"/>
          <p:cNvPicPr>
            <a:picLocks noChangeAspect="1" noChangeArrowheads="1"/>
          </p:cNvPicPr>
          <p:nvPr/>
        </p:nvPicPr>
        <p:blipFill>
          <a:blip r:embed="rId4" cstate="print"/>
          <a:srcRect/>
          <a:stretch>
            <a:fillRect/>
          </a:stretch>
        </p:blipFill>
        <p:spPr bwMode="auto">
          <a:xfrm>
            <a:off x="381000" y="2971800"/>
            <a:ext cx="3976847" cy="2966647"/>
          </a:xfrm>
          <a:prstGeom prst="rect">
            <a:avLst/>
          </a:prstGeom>
          <a:noFill/>
          <a:ln w="76200">
            <a:solidFill>
              <a:schemeClr val="tx1"/>
            </a:solidFill>
            <a:miter lim="800000"/>
            <a:headEnd/>
            <a:tailEnd/>
          </a:ln>
        </p:spPr>
      </p:pic>
      <p:sp>
        <p:nvSpPr>
          <p:cNvPr id="7" name="Content Placeholder 2"/>
          <p:cNvSpPr txBox="1">
            <a:spLocks/>
          </p:cNvSpPr>
          <p:nvPr/>
        </p:nvSpPr>
        <p:spPr>
          <a:xfrm>
            <a:off x="609600" y="6019800"/>
            <a:ext cx="4876800" cy="6096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altLang="ja-JP" sz="1600" b="1" i="1" u="none" strike="noStrike" kern="1200" cap="none" spc="0" normalizeH="0" baseline="0" noProof="0" dirty="0" smtClean="0">
                <a:ln>
                  <a:noFill/>
                </a:ln>
                <a:solidFill>
                  <a:schemeClr val="bg1"/>
                </a:solidFill>
                <a:effectLst/>
                <a:uLnTx/>
                <a:uFillTx/>
                <a:latin typeface="+mn-lt"/>
                <a:ea typeface="+mn-ea"/>
                <a:cs typeface="+mn-cs"/>
              </a:rPr>
              <a:t>The Luncheon on the Grass. </a:t>
            </a:r>
            <a:r>
              <a:rPr kumimoji="0" lang="en-US" altLang="ja-JP" sz="1600" b="1" i="0" u="none" strike="noStrike" kern="1200" cap="none" spc="0" normalizeH="0" baseline="0" noProof="0" dirty="0" smtClean="0">
                <a:ln>
                  <a:noFill/>
                </a:ln>
                <a:solidFill>
                  <a:schemeClr val="bg1"/>
                </a:solidFill>
                <a:effectLst/>
                <a:uLnTx/>
                <a:uFillTx/>
                <a:latin typeface="+mn-lt"/>
                <a:ea typeface="+mn-ea"/>
                <a:cs typeface="+mn-cs"/>
              </a:rPr>
              <a:t>1863.</a:t>
            </a:r>
            <a:endParaRPr kumimoji="0" lang="en-US" sz="1600" b="1" i="0" u="none" strike="noStrike" kern="1200" cap="none" spc="0" normalizeH="0" baseline="0" noProof="0" dirty="0" smtClean="0">
              <a:ln>
                <a:noFill/>
              </a:ln>
              <a:solidFill>
                <a:schemeClr val="bg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16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295400"/>
          </a:xfrm>
        </p:spPr>
        <p:txBody>
          <a:bodyPr>
            <a:normAutofit fontScale="90000"/>
          </a:bodyPr>
          <a:lstStyle/>
          <a:p>
            <a:pPr algn="ctr"/>
            <a:r>
              <a:rPr lang="en-US" altLang="ja-JP" sz="4800" b="1" u="sng" dirty="0" smtClean="0">
                <a:solidFill>
                  <a:schemeClr val="bg1"/>
                </a:solidFill>
              </a:rPr>
              <a:t>The Bar at the </a:t>
            </a:r>
            <a:r>
              <a:rPr lang="en-US" altLang="ja-JP" sz="4800" b="1" u="sng" dirty="0" err="1" smtClean="0">
                <a:solidFill>
                  <a:schemeClr val="bg1"/>
                </a:solidFill>
              </a:rPr>
              <a:t>Folies</a:t>
            </a:r>
            <a:r>
              <a:rPr lang="en-US" altLang="ja-JP" sz="4800" b="1" u="sng" dirty="0" smtClean="0">
                <a:solidFill>
                  <a:schemeClr val="bg1"/>
                </a:solidFill>
              </a:rPr>
              <a:t> </a:t>
            </a:r>
            <a:r>
              <a:rPr lang="en-US" sz="4800" b="1" u="sng" dirty="0" err="1" smtClean="0">
                <a:solidFill>
                  <a:schemeClr val="bg1"/>
                </a:solidFill>
              </a:rPr>
              <a:t>Bergère</a:t>
            </a:r>
            <a:endParaRPr lang="en-US" sz="5400" b="1" u="sng" dirty="0">
              <a:solidFill>
                <a:schemeClr val="bg1"/>
              </a:solidFill>
            </a:endParaRPr>
          </a:p>
        </p:txBody>
      </p:sp>
      <p:pic>
        <p:nvPicPr>
          <p:cNvPr id="64514" name="Picture 2" descr="http://25.media.tumblr.com/tumblr_lhgu6qlmQP1qbxs6uo1_500.jpg"/>
          <p:cNvPicPr>
            <a:picLocks noChangeAspect="1" noChangeArrowheads="1"/>
          </p:cNvPicPr>
          <p:nvPr/>
        </p:nvPicPr>
        <p:blipFill>
          <a:blip r:embed="rId3" cstate="print"/>
          <a:srcRect/>
          <a:stretch>
            <a:fillRect/>
          </a:stretch>
        </p:blipFill>
        <p:spPr bwMode="auto">
          <a:xfrm>
            <a:off x="1886974" y="1828800"/>
            <a:ext cx="5428226" cy="403860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467600" cy="1143000"/>
          </a:xfrm>
        </p:spPr>
        <p:txBody>
          <a:bodyPr>
            <a:noAutofit/>
          </a:bodyPr>
          <a:lstStyle/>
          <a:p>
            <a:pPr algn="ctr"/>
            <a:r>
              <a:rPr lang="en-US" sz="4400" b="1" u="sng" dirty="0" smtClean="0">
                <a:solidFill>
                  <a:schemeClr val="bg1"/>
                </a:solidFill>
              </a:rPr>
              <a:t>Racetracks and Dandies</a:t>
            </a:r>
            <a:endParaRPr lang="en-US" sz="4400" b="1" u="sng" dirty="0">
              <a:solidFill>
                <a:schemeClr val="bg1"/>
              </a:solidFill>
            </a:endParaRPr>
          </a:p>
        </p:txBody>
      </p:sp>
      <p:sp>
        <p:nvSpPr>
          <p:cNvPr id="3" name="Content Placeholder 2"/>
          <p:cNvSpPr>
            <a:spLocks noGrp="1"/>
          </p:cNvSpPr>
          <p:nvPr>
            <p:ph sz="quarter" idx="1"/>
          </p:nvPr>
        </p:nvSpPr>
        <p:spPr>
          <a:xfrm>
            <a:off x="1371600" y="5791200"/>
            <a:ext cx="6324600" cy="762000"/>
          </a:xfrm>
        </p:spPr>
        <p:txBody>
          <a:bodyPr/>
          <a:lstStyle/>
          <a:p>
            <a:pPr>
              <a:buNone/>
            </a:pPr>
            <a:r>
              <a:rPr lang="en-US" dirty="0" err="1" smtClean="0">
                <a:solidFill>
                  <a:schemeClr val="bg1"/>
                </a:solidFill>
              </a:rPr>
              <a:t>Manet</a:t>
            </a:r>
            <a:r>
              <a:rPr lang="en-US" dirty="0" smtClean="0">
                <a:solidFill>
                  <a:schemeClr val="bg1"/>
                </a:solidFill>
              </a:rPr>
              <a:t>. </a:t>
            </a:r>
            <a:r>
              <a:rPr lang="en-US" i="1" dirty="0" smtClean="0">
                <a:solidFill>
                  <a:schemeClr val="bg1"/>
                </a:solidFill>
              </a:rPr>
              <a:t>The Races at </a:t>
            </a:r>
            <a:r>
              <a:rPr lang="en-US" i="1" dirty="0" err="1" smtClean="0">
                <a:solidFill>
                  <a:schemeClr val="bg1"/>
                </a:solidFill>
              </a:rPr>
              <a:t>Longchamp</a:t>
            </a:r>
            <a:r>
              <a:rPr lang="en-US" altLang="ja-JP" i="1" dirty="0" smtClean="0">
                <a:solidFill>
                  <a:schemeClr val="bg1"/>
                </a:solidFill>
              </a:rPr>
              <a:t>. </a:t>
            </a:r>
            <a:r>
              <a:rPr lang="en-US" altLang="ja-JP" dirty="0" smtClean="0">
                <a:solidFill>
                  <a:schemeClr val="bg1"/>
                </a:solidFill>
              </a:rPr>
              <a:t>1864.</a:t>
            </a:r>
            <a:endParaRPr lang="en-US" dirty="0" smtClean="0">
              <a:solidFill>
                <a:schemeClr val="bg1"/>
              </a:solidFill>
            </a:endParaRPr>
          </a:p>
          <a:p>
            <a:pPr>
              <a:buNone/>
            </a:pPr>
            <a:endParaRPr lang="en-US" dirty="0" smtClean="0">
              <a:solidFill>
                <a:schemeClr val="bg1"/>
              </a:solidFill>
            </a:endParaRPr>
          </a:p>
        </p:txBody>
      </p:sp>
      <p:pic>
        <p:nvPicPr>
          <p:cNvPr id="34818" name="Picture 2" descr="http://www.artinthepicture.com/artists/Edouard_Manet/races.jpeg"/>
          <p:cNvPicPr>
            <a:picLocks noChangeAspect="1" noChangeArrowheads="1"/>
          </p:cNvPicPr>
          <p:nvPr/>
        </p:nvPicPr>
        <p:blipFill>
          <a:blip r:embed="rId3" cstate="print"/>
          <a:srcRect/>
          <a:stretch>
            <a:fillRect/>
          </a:stretch>
        </p:blipFill>
        <p:spPr bwMode="auto">
          <a:xfrm>
            <a:off x="381000" y="1524000"/>
            <a:ext cx="8010525" cy="4047913"/>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noAutofit/>
          </a:bodyPr>
          <a:lstStyle/>
          <a:p>
            <a:pPr algn="ctr"/>
            <a:r>
              <a:rPr lang="en-US" sz="5400" b="1" u="sng" dirty="0" err="1" smtClean="0">
                <a:solidFill>
                  <a:schemeClr val="bg1"/>
                </a:solidFill>
              </a:rPr>
              <a:t>Manet</a:t>
            </a:r>
            <a:r>
              <a:rPr lang="en-US" sz="5400" b="1" u="sng" dirty="0" smtClean="0">
                <a:solidFill>
                  <a:schemeClr val="bg1"/>
                </a:solidFill>
              </a:rPr>
              <a:t> and Degas</a:t>
            </a:r>
            <a:endParaRPr lang="en-US" sz="5400" b="1" u="sng" dirty="0">
              <a:solidFill>
                <a:schemeClr val="bg1"/>
              </a:solidFill>
            </a:endParaRPr>
          </a:p>
        </p:txBody>
      </p:sp>
      <p:sp>
        <p:nvSpPr>
          <p:cNvPr id="3" name="Content Placeholder 2"/>
          <p:cNvSpPr>
            <a:spLocks noGrp="1"/>
          </p:cNvSpPr>
          <p:nvPr>
            <p:ph sz="quarter" idx="1"/>
          </p:nvPr>
        </p:nvSpPr>
        <p:spPr>
          <a:xfrm>
            <a:off x="5334000" y="2438400"/>
            <a:ext cx="3505200" cy="1676400"/>
          </a:xfrm>
        </p:spPr>
        <p:txBody>
          <a:bodyPr>
            <a:normAutofit/>
          </a:bodyPr>
          <a:lstStyle/>
          <a:p>
            <a:pPr>
              <a:buNone/>
            </a:pPr>
            <a:r>
              <a:rPr lang="en-US" b="1" dirty="0" smtClean="0">
                <a:solidFill>
                  <a:schemeClr val="bg1"/>
                </a:solidFill>
              </a:rPr>
              <a:t>Degas.  </a:t>
            </a:r>
          </a:p>
          <a:p>
            <a:pPr>
              <a:buNone/>
            </a:pPr>
            <a:r>
              <a:rPr lang="en-US" b="1" i="1" dirty="0" err="1" smtClean="0">
                <a:solidFill>
                  <a:schemeClr val="bg1"/>
                </a:solidFill>
              </a:rPr>
              <a:t>Manet</a:t>
            </a:r>
            <a:r>
              <a:rPr lang="en-US" b="1" i="1" dirty="0" smtClean="0">
                <a:solidFill>
                  <a:schemeClr val="bg1"/>
                </a:solidFill>
              </a:rPr>
              <a:t> at the Races.       </a:t>
            </a:r>
          </a:p>
          <a:p>
            <a:pPr>
              <a:buNone/>
            </a:pPr>
            <a:r>
              <a:rPr lang="en-US" b="1" i="1" dirty="0" smtClean="0">
                <a:solidFill>
                  <a:schemeClr val="bg1"/>
                </a:solidFill>
              </a:rPr>
              <a:t>1870-72.</a:t>
            </a:r>
            <a:endParaRPr lang="en-US" b="1" dirty="0">
              <a:solidFill>
                <a:schemeClr val="bg1"/>
              </a:solidFill>
            </a:endParaRPr>
          </a:p>
        </p:txBody>
      </p:sp>
      <p:pic>
        <p:nvPicPr>
          <p:cNvPr id="32770" name="Picture 2" descr="http://uploads5.wikipaintings.org/images/edgar-degas/manet-at-the-races-1870.jpg"/>
          <p:cNvPicPr>
            <a:picLocks noChangeAspect="1" noChangeArrowheads="1"/>
          </p:cNvPicPr>
          <p:nvPr/>
        </p:nvPicPr>
        <p:blipFill>
          <a:blip r:embed="rId3" cstate="print"/>
          <a:srcRect/>
          <a:stretch>
            <a:fillRect/>
          </a:stretch>
        </p:blipFill>
        <p:spPr bwMode="auto">
          <a:xfrm>
            <a:off x="1143000" y="1143000"/>
            <a:ext cx="3849276" cy="529590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467600" cy="914400"/>
          </a:xfrm>
        </p:spPr>
        <p:txBody>
          <a:bodyPr>
            <a:noAutofit/>
          </a:bodyPr>
          <a:lstStyle/>
          <a:p>
            <a:pPr algn="ctr"/>
            <a:r>
              <a:rPr lang="en-US" sz="5400" b="1" u="sng" dirty="0" smtClean="0">
                <a:solidFill>
                  <a:schemeClr val="bg1"/>
                </a:solidFill>
              </a:rPr>
              <a:t>Technique and </a:t>
            </a:r>
            <a:br>
              <a:rPr lang="en-US" sz="5400" b="1" u="sng" dirty="0" smtClean="0">
                <a:solidFill>
                  <a:schemeClr val="bg1"/>
                </a:solidFill>
              </a:rPr>
            </a:br>
            <a:r>
              <a:rPr lang="en-US" sz="5400" b="1" u="sng" dirty="0" smtClean="0">
                <a:solidFill>
                  <a:schemeClr val="bg1"/>
                </a:solidFill>
              </a:rPr>
              <a:t>en </a:t>
            </a:r>
            <a:r>
              <a:rPr lang="en-US" sz="5400" b="1" u="sng" dirty="0" err="1" smtClean="0">
                <a:solidFill>
                  <a:schemeClr val="bg1"/>
                </a:solidFill>
              </a:rPr>
              <a:t>Plein</a:t>
            </a:r>
            <a:r>
              <a:rPr lang="en-US" sz="5400" b="1" u="sng" dirty="0" smtClean="0">
                <a:solidFill>
                  <a:schemeClr val="bg1"/>
                </a:solidFill>
              </a:rPr>
              <a:t> air</a:t>
            </a:r>
            <a:endParaRPr lang="en-US" sz="5400" b="1" u="sng" dirty="0">
              <a:solidFill>
                <a:schemeClr val="bg1"/>
              </a:solidFill>
            </a:endParaRPr>
          </a:p>
        </p:txBody>
      </p:sp>
      <p:sp>
        <p:nvSpPr>
          <p:cNvPr id="3" name="Content Placeholder 2"/>
          <p:cNvSpPr>
            <a:spLocks noGrp="1"/>
          </p:cNvSpPr>
          <p:nvPr>
            <p:ph sz="quarter" idx="1"/>
          </p:nvPr>
        </p:nvSpPr>
        <p:spPr>
          <a:xfrm>
            <a:off x="1524000" y="6324600"/>
            <a:ext cx="6705600" cy="762000"/>
          </a:xfrm>
        </p:spPr>
        <p:txBody>
          <a:bodyPr/>
          <a:lstStyle/>
          <a:p>
            <a:pPr>
              <a:buNone/>
            </a:pPr>
            <a:r>
              <a:rPr lang="en-US" b="1" dirty="0" smtClean="0">
                <a:solidFill>
                  <a:schemeClr val="bg1"/>
                </a:solidFill>
              </a:rPr>
              <a:t>Monet</a:t>
            </a:r>
            <a:r>
              <a:rPr lang="en-US" b="1" i="1" dirty="0" smtClean="0">
                <a:solidFill>
                  <a:schemeClr val="bg1"/>
                </a:solidFill>
              </a:rPr>
              <a:t>. Woman with a Parasol.</a:t>
            </a:r>
            <a:r>
              <a:rPr lang="en-US" b="1" dirty="0" smtClean="0">
                <a:solidFill>
                  <a:schemeClr val="bg1"/>
                </a:solidFill>
              </a:rPr>
              <a:t> 1875.</a:t>
            </a:r>
            <a:endParaRPr lang="en-US" b="1" dirty="0">
              <a:solidFill>
                <a:schemeClr val="bg1"/>
              </a:solidFill>
            </a:endParaRPr>
          </a:p>
        </p:txBody>
      </p:sp>
      <p:pic>
        <p:nvPicPr>
          <p:cNvPr id="14338" name="Picture 2" descr="http://www.intermonet.com/prints/w1077t300.jpg">
            <a:hlinkClick r:id="rId3"/>
          </p:cNvPr>
          <p:cNvPicPr>
            <a:picLocks noChangeAspect="1" noChangeArrowheads="1"/>
          </p:cNvPicPr>
          <p:nvPr/>
        </p:nvPicPr>
        <p:blipFill>
          <a:blip r:embed="rId4" cstate="print"/>
          <a:srcRect/>
          <a:stretch>
            <a:fillRect/>
          </a:stretch>
        </p:blipFill>
        <p:spPr bwMode="auto">
          <a:xfrm>
            <a:off x="2971800" y="1827275"/>
            <a:ext cx="2971800" cy="4497325"/>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7-Impress_Monet_Water-Lily-Pool-(1900)-%5BAIC%5D"/>
          <p:cNvPicPr>
            <a:picLocks noChangeAspect="1" noChangeArrowheads="1"/>
          </p:cNvPicPr>
          <p:nvPr/>
        </p:nvPicPr>
        <p:blipFill>
          <a:blip r:embed="rId3" cstate="print"/>
          <a:srcRect/>
          <a:stretch>
            <a:fillRect/>
          </a:stretch>
        </p:blipFill>
        <p:spPr bwMode="auto">
          <a:xfrm>
            <a:off x="462056" y="1040478"/>
            <a:ext cx="3728944" cy="3302922"/>
          </a:xfrm>
          <a:prstGeom prst="rect">
            <a:avLst/>
          </a:prstGeom>
          <a:noFill/>
          <a:ln w="76200">
            <a:solidFill>
              <a:schemeClr val="tx1"/>
            </a:solidFill>
            <a:miter lim="800000"/>
            <a:headEnd/>
            <a:tailEnd/>
          </a:ln>
        </p:spPr>
      </p:pic>
      <p:pic>
        <p:nvPicPr>
          <p:cNvPr id="5" name="Picture 3" descr="mia_4477e"/>
          <p:cNvPicPr>
            <a:picLocks noChangeAspect="1" noChangeArrowheads="1"/>
          </p:cNvPicPr>
          <p:nvPr/>
        </p:nvPicPr>
        <p:blipFill>
          <a:blip r:embed="rId4" cstate="print"/>
          <a:srcRect/>
          <a:stretch>
            <a:fillRect/>
          </a:stretch>
        </p:blipFill>
        <p:spPr bwMode="auto">
          <a:xfrm>
            <a:off x="3901186" y="2895600"/>
            <a:ext cx="4785614" cy="3632200"/>
          </a:xfrm>
          <a:prstGeom prst="rect">
            <a:avLst/>
          </a:prstGeom>
          <a:noFill/>
          <a:ln w="76200">
            <a:solidFill>
              <a:schemeClr val="tx1"/>
            </a:solidFill>
            <a:miter lim="800000"/>
            <a:headEnd/>
            <a:tailEnd/>
          </a:ln>
        </p:spPr>
      </p:pic>
      <p:sp>
        <p:nvSpPr>
          <p:cNvPr id="6" name="Title 1"/>
          <p:cNvSpPr>
            <a:spLocks noGrp="1"/>
          </p:cNvSpPr>
          <p:nvPr>
            <p:ph type="title"/>
          </p:nvPr>
        </p:nvSpPr>
        <p:spPr>
          <a:xfrm>
            <a:off x="152400" y="152400"/>
            <a:ext cx="8686800" cy="685800"/>
          </a:xfrm>
        </p:spPr>
        <p:txBody>
          <a:bodyPr>
            <a:noAutofit/>
          </a:bodyPr>
          <a:lstStyle/>
          <a:p>
            <a:pPr algn="ctr"/>
            <a:r>
              <a:rPr lang="en-US" sz="4000" b="1" u="sng" dirty="0" smtClean="0">
                <a:solidFill>
                  <a:schemeClr val="bg1"/>
                </a:solidFill>
              </a:rPr>
              <a:t>Japanese Footbridge, </a:t>
            </a:r>
            <a:r>
              <a:rPr lang="en-US" sz="4000" b="1" u="sng" dirty="0" err="1" smtClean="0">
                <a:solidFill>
                  <a:schemeClr val="bg1"/>
                </a:solidFill>
              </a:rPr>
              <a:t>Giverny</a:t>
            </a:r>
            <a:endParaRPr lang="en-US" sz="4000" b="1" u="sng"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914400"/>
          </a:xfrm>
        </p:spPr>
        <p:txBody>
          <a:bodyPr>
            <a:noAutofit/>
          </a:bodyPr>
          <a:lstStyle/>
          <a:p>
            <a:pPr algn="ctr"/>
            <a:r>
              <a:rPr lang="en-US" sz="5400" b="1" u="sng" dirty="0" smtClean="0">
                <a:solidFill>
                  <a:schemeClr val="bg1"/>
                </a:solidFill>
              </a:rPr>
              <a:t>Compare</a:t>
            </a:r>
            <a:endParaRPr lang="en-US" sz="5400" b="1" u="sng" dirty="0">
              <a:solidFill>
                <a:schemeClr val="bg1"/>
              </a:solidFill>
            </a:endParaRPr>
          </a:p>
        </p:txBody>
      </p:sp>
      <p:sp>
        <p:nvSpPr>
          <p:cNvPr id="3" name="Content Placeholder 2"/>
          <p:cNvSpPr>
            <a:spLocks noGrp="1"/>
          </p:cNvSpPr>
          <p:nvPr>
            <p:ph sz="quarter" idx="1"/>
          </p:nvPr>
        </p:nvSpPr>
        <p:spPr>
          <a:xfrm>
            <a:off x="457200" y="6172200"/>
            <a:ext cx="8686800" cy="609600"/>
          </a:xfrm>
        </p:spPr>
        <p:txBody>
          <a:bodyPr>
            <a:normAutofit fontScale="92500"/>
          </a:bodyPr>
          <a:lstStyle/>
          <a:p>
            <a:pPr>
              <a:buNone/>
            </a:pPr>
            <a:r>
              <a:rPr lang="en-US" b="1" dirty="0" smtClean="0">
                <a:solidFill>
                  <a:schemeClr val="bg1"/>
                </a:solidFill>
              </a:rPr>
              <a:t>Renoir. </a:t>
            </a:r>
            <a:r>
              <a:rPr lang="en-US" b="1" i="1" dirty="0" smtClean="0">
                <a:solidFill>
                  <a:schemeClr val="bg1"/>
                </a:solidFill>
              </a:rPr>
              <a:t>A Morning Ride in the Bois de Boulogne. 1</a:t>
            </a:r>
            <a:r>
              <a:rPr lang="en-US" b="1" dirty="0" smtClean="0">
                <a:solidFill>
                  <a:schemeClr val="bg1"/>
                </a:solidFill>
              </a:rPr>
              <a:t>873. </a:t>
            </a:r>
            <a:endParaRPr lang="en-US" b="1" dirty="0">
              <a:solidFill>
                <a:schemeClr val="bg1"/>
              </a:solidFill>
            </a:endParaRPr>
          </a:p>
        </p:txBody>
      </p:sp>
      <p:pic>
        <p:nvPicPr>
          <p:cNvPr id="22530" name="Picture 2" descr="http://www.paintingsreproduction.com/painting_photo/FA00734.jpg"/>
          <p:cNvPicPr>
            <a:picLocks noChangeAspect="1" noChangeArrowheads="1"/>
          </p:cNvPicPr>
          <p:nvPr/>
        </p:nvPicPr>
        <p:blipFill>
          <a:blip r:embed="rId3" cstate="print"/>
          <a:srcRect/>
          <a:stretch>
            <a:fillRect/>
          </a:stretch>
        </p:blipFill>
        <p:spPr bwMode="auto">
          <a:xfrm>
            <a:off x="2523657" y="990600"/>
            <a:ext cx="4334343" cy="5105399"/>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90600" y="6096000"/>
            <a:ext cx="7391400" cy="609600"/>
          </a:xfrm>
        </p:spPr>
        <p:txBody>
          <a:bodyPr>
            <a:normAutofit/>
          </a:bodyPr>
          <a:lstStyle/>
          <a:p>
            <a:pPr>
              <a:buNone/>
            </a:pPr>
            <a:r>
              <a:rPr lang="en-US" b="1" dirty="0" smtClean="0">
                <a:solidFill>
                  <a:schemeClr val="bg1"/>
                </a:solidFill>
              </a:rPr>
              <a:t>Renoir. </a:t>
            </a:r>
            <a:r>
              <a:rPr lang="en-US" b="1" i="1" dirty="0" smtClean="0">
                <a:solidFill>
                  <a:schemeClr val="bg1"/>
                </a:solidFill>
              </a:rPr>
              <a:t>Skaters in the Bois de Boulogne. </a:t>
            </a:r>
            <a:r>
              <a:rPr lang="en-US" b="1" dirty="0" smtClean="0">
                <a:solidFill>
                  <a:schemeClr val="bg1"/>
                </a:solidFill>
              </a:rPr>
              <a:t>1868.</a:t>
            </a:r>
          </a:p>
        </p:txBody>
      </p:sp>
      <p:pic>
        <p:nvPicPr>
          <p:cNvPr id="20482" name="Picture 2" descr="http://uploads1.wikipaintings.org/images/pierre-auguste-renoir/skaters-in-the-bois-de-boulogne-1868.jpg!HalfHD.jpg"/>
          <p:cNvPicPr>
            <a:picLocks noChangeAspect="1" noChangeArrowheads="1"/>
          </p:cNvPicPr>
          <p:nvPr/>
        </p:nvPicPr>
        <p:blipFill>
          <a:blip r:embed="rId3" cstate="print"/>
          <a:srcRect/>
          <a:stretch>
            <a:fillRect/>
          </a:stretch>
        </p:blipFill>
        <p:spPr bwMode="auto">
          <a:xfrm>
            <a:off x="1447800" y="990600"/>
            <a:ext cx="6324600" cy="5009584"/>
          </a:xfrm>
          <a:prstGeom prst="rect">
            <a:avLst/>
          </a:prstGeom>
          <a:noFill/>
          <a:ln w="76200">
            <a:solidFill>
              <a:schemeClr val="tx1"/>
            </a:solidFill>
          </a:ln>
        </p:spPr>
      </p:pic>
      <p:sp>
        <p:nvSpPr>
          <p:cNvPr id="6" name="Title 1"/>
          <p:cNvSpPr txBox="1">
            <a:spLocks/>
          </p:cNvSpPr>
          <p:nvPr/>
        </p:nvSpPr>
        <p:spPr>
          <a:xfrm>
            <a:off x="304800" y="0"/>
            <a:ext cx="8839200" cy="914400"/>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sng" strike="noStrike" kern="1200" cap="small" spc="0" normalizeH="0" baseline="0" noProof="0" smtClean="0">
                <a:ln>
                  <a:noFill/>
                </a:ln>
                <a:solidFill>
                  <a:schemeClr val="bg1"/>
                </a:solidFill>
                <a:effectLst/>
                <a:uLnTx/>
                <a:uFillTx/>
                <a:latin typeface="+mj-lt"/>
                <a:ea typeface="+mj-ea"/>
                <a:cs typeface="+mj-cs"/>
              </a:rPr>
              <a:t>Compare</a:t>
            </a:r>
            <a:endParaRPr kumimoji="0" lang="en-US" sz="5400" b="1" i="0" u="sng" strike="noStrike" kern="1200" cap="small"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467600" cy="1143000"/>
          </a:xfrm>
        </p:spPr>
        <p:txBody>
          <a:bodyPr>
            <a:normAutofit/>
          </a:bodyPr>
          <a:lstStyle/>
          <a:p>
            <a:pPr algn="ctr"/>
            <a:r>
              <a:rPr lang="en-US" sz="5400" b="1" u="sng" dirty="0" smtClean="0">
                <a:solidFill>
                  <a:schemeClr val="bg1"/>
                </a:solidFill>
              </a:rPr>
              <a:t>The Bourgeoisie </a:t>
            </a:r>
            <a:endParaRPr lang="en-US" sz="5400" b="1" u="sng" dirty="0">
              <a:solidFill>
                <a:schemeClr val="bg1"/>
              </a:solidFill>
            </a:endParaRPr>
          </a:p>
        </p:txBody>
      </p:sp>
      <p:pic>
        <p:nvPicPr>
          <p:cNvPr id="40962" name="Picture 2" descr="http://www.franceattraction.com/france_attraction_images/french-bourgeoisie.jpg"/>
          <p:cNvPicPr>
            <a:picLocks noChangeAspect="1" noChangeArrowheads="1"/>
          </p:cNvPicPr>
          <p:nvPr/>
        </p:nvPicPr>
        <p:blipFill>
          <a:blip r:embed="rId3" cstate="print"/>
          <a:srcRect/>
          <a:stretch>
            <a:fillRect/>
          </a:stretch>
        </p:blipFill>
        <p:spPr bwMode="auto">
          <a:xfrm>
            <a:off x="438150" y="1524000"/>
            <a:ext cx="8020050" cy="1836793"/>
          </a:xfrm>
          <a:prstGeom prst="rect">
            <a:avLst/>
          </a:prstGeom>
          <a:noFill/>
          <a:ln w="76200">
            <a:solidFill>
              <a:schemeClr val="tx1"/>
            </a:solidFill>
          </a:ln>
        </p:spPr>
      </p:pic>
      <p:pic>
        <p:nvPicPr>
          <p:cNvPr id="45058" name="Picture 2" descr="http://www.cartoonstock.com/lowres/csl5853l.jpg"/>
          <p:cNvPicPr>
            <a:picLocks noChangeAspect="1" noChangeArrowheads="1"/>
          </p:cNvPicPr>
          <p:nvPr/>
        </p:nvPicPr>
        <p:blipFill>
          <a:blip r:embed="rId4" cstate="print"/>
          <a:srcRect/>
          <a:stretch>
            <a:fillRect/>
          </a:stretch>
        </p:blipFill>
        <p:spPr bwMode="auto">
          <a:xfrm>
            <a:off x="762000" y="3630930"/>
            <a:ext cx="3657600" cy="3017520"/>
          </a:xfrm>
          <a:prstGeom prst="rect">
            <a:avLst/>
          </a:prstGeom>
          <a:noFill/>
          <a:ln w="76200">
            <a:solidFill>
              <a:schemeClr val="tx1"/>
            </a:solidFill>
          </a:ln>
        </p:spPr>
      </p:pic>
      <p:pic>
        <p:nvPicPr>
          <p:cNvPr id="45060" name="Picture 4" descr="http://lateralaction.com/base/media/post-images/bourgeoisie.jpg"/>
          <p:cNvPicPr>
            <a:picLocks noChangeAspect="1" noChangeArrowheads="1"/>
          </p:cNvPicPr>
          <p:nvPr/>
        </p:nvPicPr>
        <p:blipFill>
          <a:blip r:embed="rId5" cstate="print"/>
          <a:srcRect/>
          <a:stretch>
            <a:fillRect/>
          </a:stretch>
        </p:blipFill>
        <p:spPr bwMode="auto">
          <a:xfrm>
            <a:off x="4800600" y="3962400"/>
            <a:ext cx="3810000" cy="2495551"/>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467600" cy="914400"/>
          </a:xfrm>
        </p:spPr>
        <p:txBody>
          <a:bodyPr>
            <a:normAutofit/>
          </a:bodyPr>
          <a:lstStyle/>
          <a:p>
            <a:pPr algn="ctr"/>
            <a:r>
              <a:rPr lang="en-US" sz="5400" b="1" u="sng" dirty="0" smtClean="0">
                <a:solidFill>
                  <a:schemeClr val="bg1"/>
                </a:solidFill>
              </a:rPr>
              <a:t>Degas vs. Monet</a:t>
            </a:r>
            <a:endParaRPr lang="en-US" sz="5400" b="1" u="sng" dirty="0">
              <a:solidFill>
                <a:schemeClr val="bg1"/>
              </a:solidFill>
            </a:endParaRPr>
          </a:p>
        </p:txBody>
      </p:sp>
      <p:sp>
        <p:nvSpPr>
          <p:cNvPr id="3" name="Content Placeholder 2"/>
          <p:cNvSpPr>
            <a:spLocks noGrp="1"/>
          </p:cNvSpPr>
          <p:nvPr>
            <p:ph sz="quarter" idx="1"/>
          </p:nvPr>
        </p:nvSpPr>
        <p:spPr>
          <a:xfrm>
            <a:off x="2133600" y="5943600"/>
            <a:ext cx="4953000" cy="685800"/>
          </a:xfrm>
        </p:spPr>
        <p:txBody>
          <a:bodyPr/>
          <a:lstStyle/>
          <a:p>
            <a:pPr>
              <a:buNone/>
            </a:pPr>
            <a:r>
              <a:rPr lang="en-US" b="1" dirty="0" smtClean="0">
                <a:solidFill>
                  <a:schemeClr val="bg1"/>
                </a:solidFill>
              </a:rPr>
              <a:t>Degas. </a:t>
            </a:r>
            <a:r>
              <a:rPr lang="en-US" b="1" i="1" dirty="0" smtClean="0">
                <a:solidFill>
                  <a:schemeClr val="bg1"/>
                </a:solidFill>
              </a:rPr>
              <a:t>The Horse Races. 1</a:t>
            </a:r>
            <a:r>
              <a:rPr lang="en-US" b="1" dirty="0" smtClean="0">
                <a:solidFill>
                  <a:schemeClr val="bg1"/>
                </a:solidFill>
              </a:rPr>
              <a:t>869.</a:t>
            </a:r>
            <a:endParaRPr lang="en-US" b="1" dirty="0">
              <a:solidFill>
                <a:schemeClr val="bg1"/>
              </a:solidFill>
            </a:endParaRPr>
          </a:p>
        </p:txBody>
      </p:sp>
      <p:pic>
        <p:nvPicPr>
          <p:cNvPr id="18434" name="Picture 2" descr="http://prints.encore-editions.com/500/0/edgar-degas-racehorses-before-the-stands-or-jockeys-at-the-tribune-1866-68.jpg"/>
          <p:cNvPicPr>
            <a:picLocks noChangeAspect="1" noChangeArrowheads="1"/>
          </p:cNvPicPr>
          <p:nvPr/>
        </p:nvPicPr>
        <p:blipFill>
          <a:blip r:embed="rId3" cstate="print"/>
          <a:srcRect/>
          <a:stretch>
            <a:fillRect/>
          </a:stretch>
        </p:blipFill>
        <p:spPr bwMode="auto">
          <a:xfrm>
            <a:off x="1409700" y="1066800"/>
            <a:ext cx="6362700" cy="478475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086600" cy="990600"/>
          </a:xfrm>
        </p:spPr>
        <p:txBody>
          <a:bodyPr>
            <a:normAutofit/>
          </a:bodyPr>
          <a:lstStyle/>
          <a:p>
            <a:pPr algn="ctr"/>
            <a:r>
              <a:rPr lang="en-US" sz="5400" b="1" u="sng" dirty="0" smtClean="0">
                <a:solidFill>
                  <a:schemeClr val="bg1"/>
                </a:solidFill>
              </a:rPr>
              <a:t>Degas vs. Monet</a:t>
            </a:r>
            <a:endParaRPr lang="en-US" sz="4800" b="1" u="sng" dirty="0">
              <a:solidFill>
                <a:schemeClr val="bg1"/>
              </a:solidFill>
            </a:endParaRPr>
          </a:p>
        </p:txBody>
      </p:sp>
      <p:sp>
        <p:nvSpPr>
          <p:cNvPr id="3" name="Content Placeholder 2"/>
          <p:cNvSpPr>
            <a:spLocks noGrp="1"/>
          </p:cNvSpPr>
          <p:nvPr>
            <p:ph sz="quarter" idx="1"/>
          </p:nvPr>
        </p:nvSpPr>
        <p:spPr>
          <a:xfrm>
            <a:off x="1600200" y="5715000"/>
            <a:ext cx="5943600" cy="762000"/>
          </a:xfrm>
        </p:spPr>
        <p:txBody>
          <a:bodyPr/>
          <a:lstStyle/>
          <a:p>
            <a:pPr>
              <a:buNone/>
            </a:pPr>
            <a:r>
              <a:rPr lang="en-US" b="1" dirty="0" smtClean="0">
                <a:solidFill>
                  <a:schemeClr val="bg1"/>
                </a:solidFill>
              </a:rPr>
              <a:t>Monet. W</a:t>
            </a:r>
            <a:r>
              <a:rPr lang="en-US" b="1" i="1" dirty="0" smtClean="0">
                <a:solidFill>
                  <a:schemeClr val="bg1"/>
                </a:solidFill>
              </a:rPr>
              <a:t>omen in a Garden. 1</a:t>
            </a:r>
            <a:r>
              <a:rPr lang="en-US" b="1" dirty="0" smtClean="0">
                <a:solidFill>
                  <a:schemeClr val="bg1"/>
                </a:solidFill>
              </a:rPr>
              <a:t>866-67.</a:t>
            </a:r>
            <a:endParaRPr lang="en-US" b="1" dirty="0">
              <a:solidFill>
                <a:schemeClr val="bg1"/>
              </a:solidFill>
            </a:endParaRPr>
          </a:p>
        </p:txBody>
      </p:sp>
      <p:pic>
        <p:nvPicPr>
          <p:cNvPr id="16386" name="Picture 2" descr="File:Claude Monet 024.jpg"/>
          <p:cNvPicPr>
            <a:picLocks noChangeAspect="1" noChangeArrowheads="1"/>
          </p:cNvPicPr>
          <p:nvPr/>
        </p:nvPicPr>
        <p:blipFill>
          <a:blip r:embed="rId3" cstate="print"/>
          <a:srcRect/>
          <a:stretch>
            <a:fillRect/>
          </a:stretch>
        </p:blipFill>
        <p:spPr bwMode="auto">
          <a:xfrm>
            <a:off x="2677161" y="1152524"/>
            <a:ext cx="3647439" cy="4486276"/>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086600" cy="990600"/>
          </a:xfrm>
        </p:spPr>
        <p:txBody>
          <a:bodyPr>
            <a:normAutofit/>
          </a:bodyPr>
          <a:lstStyle/>
          <a:p>
            <a:pPr algn="ctr"/>
            <a:r>
              <a:rPr lang="en-US" sz="5400" b="1" u="sng" dirty="0" smtClean="0">
                <a:solidFill>
                  <a:schemeClr val="bg1"/>
                </a:solidFill>
              </a:rPr>
              <a:t>Summer’s Day</a:t>
            </a:r>
            <a:endParaRPr lang="en-US" sz="4800" b="1" u="sng" dirty="0">
              <a:solidFill>
                <a:schemeClr val="bg1"/>
              </a:solidFill>
            </a:endParaRPr>
          </a:p>
        </p:txBody>
      </p:sp>
      <p:sp>
        <p:nvSpPr>
          <p:cNvPr id="3" name="Content Placeholder 2"/>
          <p:cNvSpPr>
            <a:spLocks noGrp="1"/>
          </p:cNvSpPr>
          <p:nvPr>
            <p:ph sz="quarter" idx="1"/>
          </p:nvPr>
        </p:nvSpPr>
        <p:spPr>
          <a:xfrm>
            <a:off x="2133600" y="5410200"/>
            <a:ext cx="5410200" cy="762000"/>
          </a:xfrm>
        </p:spPr>
        <p:txBody>
          <a:bodyPr>
            <a:normAutofit/>
          </a:bodyPr>
          <a:lstStyle/>
          <a:p>
            <a:pPr>
              <a:buNone/>
            </a:pPr>
            <a:r>
              <a:rPr lang="en-US" b="1" dirty="0" smtClean="0">
                <a:solidFill>
                  <a:schemeClr val="bg1"/>
                </a:solidFill>
              </a:rPr>
              <a:t>Morisot. </a:t>
            </a:r>
            <a:r>
              <a:rPr lang="en-US" b="1" i="1" dirty="0" smtClean="0">
                <a:solidFill>
                  <a:schemeClr val="bg1"/>
                </a:solidFill>
              </a:rPr>
              <a:t>Summer’s Day. </a:t>
            </a:r>
            <a:r>
              <a:rPr lang="en-US" b="1" dirty="0" smtClean="0">
                <a:solidFill>
                  <a:schemeClr val="bg1"/>
                </a:solidFill>
              </a:rPr>
              <a:t>1879.</a:t>
            </a:r>
            <a:endParaRPr lang="en-US" b="1" dirty="0">
              <a:solidFill>
                <a:schemeClr val="bg1"/>
              </a:solidFill>
            </a:endParaRPr>
          </a:p>
        </p:txBody>
      </p:sp>
      <p:pic>
        <p:nvPicPr>
          <p:cNvPr id="62466" name="Picture 2" descr="http://classconnection.s3.amazonaws.com/947/flashcards/664947/jpg/morisot_-_summer%27s_day1334112122979.jpg"/>
          <p:cNvPicPr>
            <a:picLocks noChangeAspect="1" noChangeArrowheads="1"/>
          </p:cNvPicPr>
          <p:nvPr/>
        </p:nvPicPr>
        <p:blipFill>
          <a:blip r:embed="rId3" cstate="print"/>
          <a:srcRect/>
          <a:stretch>
            <a:fillRect/>
          </a:stretch>
        </p:blipFill>
        <p:spPr bwMode="auto">
          <a:xfrm>
            <a:off x="1495425" y="1447800"/>
            <a:ext cx="6124575" cy="3743325"/>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7467600" cy="884238"/>
          </a:xfrm>
        </p:spPr>
        <p:txBody>
          <a:bodyPr>
            <a:normAutofit fontScale="90000"/>
          </a:bodyPr>
          <a:lstStyle/>
          <a:p>
            <a:pPr algn="ctr"/>
            <a:r>
              <a:rPr lang="en-US" sz="5400" b="1" u="sng" dirty="0" smtClean="0">
                <a:solidFill>
                  <a:schemeClr val="bg1"/>
                </a:solidFill>
              </a:rPr>
              <a:t>Renoir</a:t>
            </a:r>
            <a:endParaRPr lang="en-US" sz="5400" b="1" u="sng" dirty="0">
              <a:solidFill>
                <a:schemeClr val="bg1"/>
              </a:solidFill>
            </a:endParaRPr>
          </a:p>
        </p:txBody>
      </p:sp>
      <p:pic>
        <p:nvPicPr>
          <p:cNvPr id="12290" name="Picture 2" descr="http://uploads7.wikipaintings.org/images/pierre-auguste-renoir/self-portrait-1.jpg"/>
          <p:cNvPicPr>
            <a:picLocks noChangeAspect="1" noChangeArrowheads="1"/>
          </p:cNvPicPr>
          <p:nvPr/>
        </p:nvPicPr>
        <p:blipFill>
          <a:blip r:embed="rId3" cstate="print"/>
          <a:srcRect/>
          <a:stretch>
            <a:fillRect/>
          </a:stretch>
        </p:blipFill>
        <p:spPr bwMode="auto">
          <a:xfrm>
            <a:off x="2057400" y="1143000"/>
            <a:ext cx="4361675" cy="541020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7467600" cy="884238"/>
          </a:xfrm>
        </p:spPr>
        <p:txBody>
          <a:bodyPr>
            <a:normAutofit fontScale="90000"/>
          </a:bodyPr>
          <a:lstStyle/>
          <a:p>
            <a:pPr algn="ctr"/>
            <a:r>
              <a:rPr lang="en-US" sz="5400" b="1" u="sng" dirty="0" smtClean="0">
                <a:solidFill>
                  <a:schemeClr val="bg1"/>
                </a:solidFill>
              </a:rPr>
              <a:t>Renoir</a:t>
            </a:r>
            <a:endParaRPr lang="en-US" sz="5400" b="1" u="sng" dirty="0">
              <a:solidFill>
                <a:schemeClr val="bg1"/>
              </a:solidFill>
            </a:endParaRPr>
          </a:p>
        </p:txBody>
      </p:sp>
      <p:sp>
        <p:nvSpPr>
          <p:cNvPr id="3" name="Content Placeholder 2"/>
          <p:cNvSpPr>
            <a:spLocks noGrp="1"/>
          </p:cNvSpPr>
          <p:nvPr>
            <p:ph sz="quarter" idx="1"/>
          </p:nvPr>
        </p:nvSpPr>
        <p:spPr>
          <a:xfrm>
            <a:off x="1981200" y="6019800"/>
            <a:ext cx="5105400" cy="758952"/>
          </a:xfrm>
        </p:spPr>
        <p:txBody>
          <a:bodyPr/>
          <a:lstStyle/>
          <a:p>
            <a:pPr>
              <a:buNone/>
            </a:pPr>
            <a:r>
              <a:rPr lang="en-US" b="1" dirty="0" smtClean="0">
                <a:solidFill>
                  <a:schemeClr val="bg1"/>
                </a:solidFill>
              </a:rPr>
              <a:t>Renoir. </a:t>
            </a:r>
            <a:r>
              <a:rPr lang="en-US" b="1" i="1" dirty="0" smtClean="0">
                <a:solidFill>
                  <a:schemeClr val="bg1"/>
                </a:solidFill>
              </a:rPr>
              <a:t>The Promenade. </a:t>
            </a:r>
            <a:r>
              <a:rPr lang="en-US" b="1" dirty="0" smtClean="0">
                <a:solidFill>
                  <a:schemeClr val="bg1"/>
                </a:solidFill>
              </a:rPr>
              <a:t>1870. </a:t>
            </a:r>
            <a:endParaRPr lang="en-US" b="1" dirty="0">
              <a:solidFill>
                <a:schemeClr val="bg1"/>
              </a:solidFill>
            </a:endParaRPr>
          </a:p>
        </p:txBody>
      </p:sp>
      <p:pic>
        <p:nvPicPr>
          <p:cNvPr id="74754" name="Picture 2" descr="http://www.renoirgallery.com/paintings/renoir-the-promenade.jpg"/>
          <p:cNvPicPr>
            <a:picLocks noChangeAspect="1" noChangeArrowheads="1"/>
          </p:cNvPicPr>
          <p:nvPr/>
        </p:nvPicPr>
        <p:blipFill>
          <a:blip r:embed="rId3" cstate="print"/>
          <a:srcRect/>
          <a:stretch>
            <a:fillRect/>
          </a:stretch>
        </p:blipFill>
        <p:spPr bwMode="auto">
          <a:xfrm>
            <a:off x="2362200" y="990600"/>
            <a:ext cx="3912594" cy="4912618"/>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7467600" cy="884238"/>
          </a:xfrm>
        </p:spPr>
        <p:txBody>
          <a:bodyPr>
            <a:normAutofit fontScale="90000"/>
          </a:bodyPr>
          <a:lstStyle/>
          <a:p>
            <a:pPr algn="ctr"/>
            <a:r>
              <a:rPr lang="en-US" sz="5400" b="1" u="sng" dirty="0" smtClean="0">
                <a:solidFill>
                  <a:schemeClr val="bg1"/>
                </a:solidFill>
              </a:rPr>
              <a:t>Fragonard</a:t>
            </a:r>
            <a:endParaRPr lang="en-US" sz="5400" b="1" u="sng" dirty="0">
              <a:solidFill>
                <a:schemeClr val="bg1"/>
              </a:solidFill>
            </a:endParaRPr>
          </a:p>
        </p:txBody>
      </p:sp>
      <p:sp>
        <p:nvSpPr>
          <p:cNvPr id="3" name="Content Placeholder 2"/>
          <p:cNvSpPr>
            <a:spLocks noGrp="1"/>
          </p:cNvSpPr>
          <p:nvPr>
            <p:ph sz="quarter" idx="1"/>
          </p:nvPr>
        </p:nvSpPr>
        <p:spPr>
          <a:xfrm>
            <a:off x="1981200" y="5943600"/>
            <a:ext cx="5105400" cy="758952"/>
          </a:xfrm>
        </p:spPr>
        <p:txBody>
          <a:bodyPr/>
          <a:lstStyle/>
          <a:p>
            <a:pPr>
              <a:buNone/>
            </a:pPr>
            <a:r>
              <a:rPr lang="en-US" b="1" dirty="0" smtClean="0">
                <a:solidFill>
                  <a:schemeClr val="bg1"/>
                </a:solidFill>
              </a:rPr>
              <a:t>Fragonard. </a:t>
            </a:r>
            <a:r>
              <a:rPr lang="en-US" b="1" i="1" dirty="0" smtClean="0">
                <a:solidFill>
                  <a:schemeClr val="bg1"/>
                </a:solidFill>
              </a:rPr>
              <a:t>The Swing. </a:t>
            </a:r>
            <a:r>
              <a:rPr lang="en-US" b="1" dirty="0" smtClean="0">
                <a:solidFill>
                  <a:schemeClr val="bg1"/>
                </a:solidFill>
              </a:rPr>
              <a:t>1767. </a:t>
            </a:r>
            <a:endParaRPr lang="en-US" b="1" dirty="0">
              <a:solidFill>
                <a:schemeClr val="bg1"/>
              </a:solidFill>
            </a:endParaRPr>
          </a:p>
        </p:txBody>
      </p:sp>
      <p:pic>
        <p:nvPicPr>
          <p:cNvPr id="5" name="Picture 2" descr="http://historyfan2.files.wordpress.com/2010/04/fragonard-swing-wallace-collection1.jpg"/>
          <p:cNvPicPr>
            <a:picLocks noChangeAspect="1" noChangeArrowheads="1"/>
          </p:cNvPicPr>
          <p:nvPr/>
        </p:nvPicPr>
        <p:blipFill>
          <a:blip r:embed="rId3" cstate="print"/>
          <a:srcRect/>
          <a:stretch>
            <a:fillRect/>
          </a:stretch>
        </p:blipFill>
        <p:spPr bwMode="auto">
          <a:xfrm>
            <a:off x="2362200" y="1186790"/>
            <a:ext cx="3667125" cy="460441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7467600" cy="884238"/>
          </a:xfrm>
        </p:spPr>
        <p:txBody>
          <a:bodyPr>
            <a:normAutofit fontScale="90000"/>
          </a:bodyPr>
          <a:lstStyle/>
          <a:p>
            <a:pPr algn="ctr"/>
            <a:r>
              <a:rPr lang="en-US" sz="5400" b="1" u="sng" dirty="0" smtClean="0">
                <a:solidFill>
                  <a:schemeClr val="bg1"/>
                </a:solidFill>
              </a:rPr>
              <a:t>Renoir</a:t>
            </a:r>
            <a:endParaRPr lang="en-US" sz="5400" b="1" u="sng" dirty="0">
              <a:solidFill>
                <a:schemeClr val="bg1"/>
              </a:solidFill>
            </a:endParaRPr>
          </a:p>
        </p:txBody>
      </p:sp>
      <p:sp>
        <p:nvSpPr>
          <p:cNvPr id="3" name="Content Placeholder 2"/>
          <p:cNvSpPr>
            <a:spLocks noGrp="1"/>
          </p:cNvSpPr>
          <p:nvPr>
            <p:ph sz="quarter" idx="1"/>
          </p:nvPr>
        </p:nvSpPr>
        <p:spPr>
          <a:xfrm>
            <a:off x="2286000" y="6251448"/>
            <a:ext cx="4648200" cy="758952"/>
          </a:xfrm>
        </p:spPr>
        <p:txBody>
          <a:bodyPr/>
          <a:lstStyle/>
          <a:p>
            <a:pPr>
              <a:buNone/>
            </a:pPr>
            <a:r>
              <a:rPr lang="en-US" b="1" dirty="0" smtClean="0">
                <a:solidFill>
                  <a:schemeClr val="bg1"/>
                </a:solidFill>
              </a:rPr>
              <a:t>Renoir. </a:t>
            </a:r>
            <a:r>
              <a:rPr lang="en-US" b="1" i="1" dirty="0" smtClean="0">
                <a:solidFill>
                  <a:schemeClr val="bg1"/>
                </a:solidFill>
              </a:rPr>
              <a:t>The Swing. </a:t>
            </a:r>
            <a:r>
              <a:rPr lang="en-US" b="1" dirty="0" smtClean="0">
                <a:solidFill>
                  <a:schemeClr val="bg1"/>
                </a:solidFill>
              </a:rPr>
              <a:t>1876. </a:t>
            </a:r>
            <a:endParaRPr lang="en-US" b="1" dirty="0">
              <a:solidFill>
                <a:schemeClr val="bg1"/>
              </a:solidFill>
            </a:endParaRPr>
          </a:p>
        </p:txBody>
      </p:sp>
      <p:pic>
        <p:nvPicPr>
          <p:cNvPr id="72706" name="Picture 2" descr="http://24.media.tumblr.com/tumblr_md82gm2qPJ1qid0gbo1_1280.jpg"/>
          <p:cNvPicPr>
            <a:picLocks noChangeAspect="1" noChangeArrowheads="1"/>
          </p:cNvPicPr>
          <p:nvPr/>
        </p:nvPicPr>
        <p:blipFill>
          <a:blip r:embed="rId3" cstate="print"/>
          <a:srcRect/>
          <a:stretch>
            <a:fillRect/>
          </a:stretch>
        </p:blipFill>
        <p:spPr bwMode="auto">
          <a:xfrm>
            <a:off x="2276475" y="1054277"/>
            <a:ext cx="3971925" cy="5117923"/>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7467600" cy="884238"/>
          </a:xfrm>
        </p:spPr>
        <p:txBody>
          <a:bodyPr>
            <a:normAutofit fontScale="90000"/>
          </a:bodyPr>
          <a:lstStyle/>
          <a:p>
            <a:pPr algn="ctr"/>
            <a:r>
              <a:rPr lang="en-US" sz="5400" b="1" u="sng" dirty="0" smtClean="0">
                <a:solidFill>
                  <a:schemeClr val="bg1"/>
                </a:solidFill>
              </a:rPr>
              <a:t>Fragonard</a:t>
            </a:r>
            <a:endParaRPr lang="en-US" sz="5400" b="1" u="sng" dirty="0">
              <a:solidFill>
                <a:schemeClr val="bg1"/>
              </a:solidFill>
            </a:endParaRPr>
          </a:p>
        </p:txBody>
      </p:sp>
      <p:sp>
        <p:nvSpPr>
          <p:cNvPr id="3" name="Content Placeholder 2"/>
          <p:cNvSpPr>
            <a:spLocks noGrp="1"/>
          </p:cNvSpPr>
          <p:nvPr>
            <p:ph sz="quarter" idx="1"/>
          </p:nvPr>
        </p:nvSpPr>
        <p:spPr>
          <a:xfrm>
            <a:off x="1981200" y="5943600"/>
            <a:ext cx="5105400" cy="758952"/>
          </a:xfrm>
        </p:spPr>
        <p:txBody>
          <a:bodyPr/>
          <a:lstStyle/>
          <a:p>
            <a:pPr>
              <a:buNone/>
            </a:pPr>
            <a:r>
              <a:rPr lang="en-US" b="1" dirty="0" smtClean="0">
                <a:solidFill>
                  <a:schemeClr val="bg1"/>
                </a:solidFill>
              </a:rPr>
              <a:t>Fragonard. </a:t>
            </a:r>
            <a:r>
              <a:rPr lang="en-US" b="1" i="1" dirty="0" smtClean="0">
                <a:solidFill>
                  <a:schemeClr val="bg1"/>
                </a:solidFill>
              </a:rPr>
              <a:t>The Swing. </a:t>
            </a:r>
            <a:r>
              <a:rPr lang="en-US" b="1" dirty="0" smtClean="0">
                <a:solidFill>
                  <a:schemeClr val="bg1"/>
                </a:solidFill>
              </a:rPr>
              <a:t>1767. </a:t>
            </a:r>
            <a:endParaRPr lang="en-US" b="1" dirty="0">
              <a:solidFill>
                <a:schemeClr val="bg1"/>
              </a:solidFill>
            </a:endParaRPr>
          </a:p>
        </p:txBody>
      </p:sp>
      <p:pic>
        <p:nvPicPr>
          <p:cNvPr id="5" name="Picture 2" descr="http://historyfan2.files.wordpress.com/2010/04/fragonard-swing-wallace-collection1.jpg"/>
          <p:cNvPicPr>
            <a:picLocks noChangeAspect="1" noChangeArrowheads="1"/>
          </p:cNvPicPr>
          <p:nvPr/>
        </p:nvPicPr>
        <p:blipFill>
          <a:blip r:embed="rId3" cstate="print"/>
          <a:srcRect/>
          <a:stretch>
            <a:fillRect/>
          </a:stretch>
        </p:blipFill>
        <p:spPr bwMode="auto">
          <a:xfrm>
            <a:off x="2362200" y="1186790"/>
            <a:ext cx="3667125" cy="460441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7467600" cy="884238"/>
          </a:xfrm>
        </p:spPr>
        <p:txBody>
          <a:bodyPr>
            <a:normAutofit fontScale="90000"/>
          </a:bodyPr>
          <a:lstStyle/>
          <a:p>
            <a:pPr algn="ctr"/>
            <a:r>
              <a:rPr lang="en-US" sz="5400" b="1" u="sng" dirty="0" smtClean="0">
                <a:solidFill>
                  <a:schemeClr val="bg1"/>
                </a:solidFill>
              </a:rPr>
              <a:t>Renoir</a:t>
            </a:r>
            <a:endParaRPr lang="en-US" sz="5400" b="1" u="sng" dirty="0">
              <a:solidFill>
                <a:schemeClr val="bg1"/>
              </a:solidFill>
            </a:endParaRPr>
          </a:p>
        </p:txBody>
      </p:sp>
      <p:sp>
        <p:nvSpPr>
          <p:cNvPr id="3" name="Content Placeholder 2"/>
          <p:cNvSpPr>
            <a:spLocks noGrp="1"/>
          </p:cNvSpPr>
          <p:nvPr>
            <p:ph sz="quarter" idx="1"/>
          </p:nvPr>
        </p:nvSpPr>
        <p:spPr>
          <a:xfrm>
            <a:off x="1066800" y="6251448"/>
            <a:ext cx="6553200" cy="758952"/>
          </a:xfrm>
        </p:spPr>
        <p:txBody>
          <a:bodyPr>
            <a:normAutofit/>
          </a:bodyPr>
          <a:lstStyle/>
          <a:p>
            <a:pPr>
              <a:buNone/>
            </a:pPr>
            <a:r>
              <a:rPr lang="en-US" b="1" dirty="0" smtClean="0">
                <a:solidFill>
                  <a:schemeClr val="bg1"/>
                </a:solidFill>
              </a:rPr>
              <a:t>Renoir. </a:t>
            </a:r>
            <a:r>
              <a:rPr lang="en-US" b="1" i="1" dirty="0" smtClean="0">
                <a:solidFill>
                  <a:schemeClr val="bg1"/>
                </a:solidFill>
              </a:rPr>
              <a:t>Girl with a Watering Can. </a:t>
            </a:r>
            <a:r>
              <a:rPr lang="en-US" b="1" dirty="0" smtClean="0">
                <a:solidFill>
                  <a:schemeClr val="bg1"/>
                </a:solidFill>
              </a:rPr>
              <a:t>1876. </a:t>
            </a:r>
            <a:endParaRPr lang="en-US" b="1" dirty="0">
              <a:solidFill>
                <a:schemeClr val="bg1"/>
              </a:solidFill>
            </a:endParaRPr>
          </a:p>
        </p:txBody>
      </p:sp>
      <p:pic>
        <p:nvPicPr>
          <p:cNvPr id="77826" name="Picture 2" descr="http://www.renoirgallery.com/paintings/large/renoir-a-girl-with-a-watering-can.jpg"/>
          <p:cNvPicPr>
            <a:picLocks noChangeAspect="1" noChangeArrowheads="1"/>
          </p:cNvPicPr>
          <p:nvPr/>
        </p:nvPicPr>
        <p:blipFill>
          <a:blip r:embed="rId3" cstate="print"/>
          <a:srcRect/>
          <a:stretch>
            <a:fillRect/>
          </a:stretch>
        </p:blipFill>
        <p:spPr bwMode="auto">
          <a:xfrm>
            <a:off x="2362200" y="1066800"/>
            <a:ext cx="3733800" cy="5077452"/>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7467600" cy="884238"/>
          </a:xfrm>
        </p:spPr>
        <p:txBody>
          <a:bodyPr>
            <a:normAutofit fontScale="90000"/>
          </a:bodyPr>
          <a:lstStyle/>
          <a:p>
            <a:pPr algn="ctr"/>
            <a:r>
              <a:rPr lang="en-US" sz="5400" b="1" u="sng" dirty="0" smtClean="0">
                <a:solidFill>
                  <a:schemeClr val="bg1"/>
                </a:solidFill>
              </a:rPr>
              <a:t>Renoir</a:t>
            </a:r>
            <a:endParaRPr lang="en-US" sz="5400" b="1" u="sng" dirty="0">
              <a:solidFill>
                <a:schemeClr val="bg1"/>
              </a:solidFill>
            </a:endParaRPr>
          </a:p>
        </p:txBody>
      </p:sp>
      <p:sp>
        <p:nvSpPr>
          <p:cNvPr id="3" name="Content Placeholder 2"/>
          <p:cNvSpPr>
            <a:spLocks noGrp="1"/>
          </p:cNvSpPr>
          <p:nvPr>
            <p:ph sz="quarter" idx="1"/>
          </p:nvPr>
        </p:nvSpPr>
        <p:spPr>
          <a:xfrm>
            <a:off x="1981200" y="6019800"/>
            <a:ext cx="5105400" cy="758952"/>
          </a:xfrm>
        </p:spPr>
        <p:txBody>
          <a:bodyPr/>
          <a:lstStyle/>
          <a:p>
            <a:pPr>
              <a:buNone/>
            </a:pPr>
            <a:r>
              <a:rPr lang="en-US" b="1" dirty="0" smtClean="0">
                <a:solidFill>
                  <a:schemeClr val="bg1"/>
                </a:solidFill>
              </a:rPr>
              <a:t>Renoir. </a:t>
            </a:r>
            <a:r>
              <a:rPr lang="en-US" b="1" i="1" dirty="0" smtClean="0">
                <a:solidFill>
                  <a:schemeClr val="bg1"/>
                </a:solidFill>
              </a:rPr>
              <a:t>On the Terrace. </a:t>
            </a:r>
            <a:r>
              <a:rPr lang="en-US" b="1" dirty="0" smtClean="0">
                <a:solidFill>
                  <a:schemeClr val="bg1"/>
                </a:solidFill>
              </a:rPr>
              <a:t>1881. </a:t>
            </a:r>
            <a:endParaRPr lang="en-US" b="1" dirty="0">
              <a:solidFill>
                <a:schemeClr val="bg1"/>
              </a:solidFill>
            </a:endParaRPr>
          </a:p>
        </p:txBody>
      </p:sp>
      <p:pic>
        <p:nvPicPr>
          <p:cNvPr id="12294" name="Picture 6" descr="http://upload.wikimedia.org/wikipedia/commons/4/4d/Pierre-Auguste_Renoir_007.jpg"/>
          <p:cNvPicPr>
            <a:picLocks noChangeAspect="1" noChangeArrowheads="1"/>
          </p:cNvPicPr>
          <p:nvPr/>
        </p:nvPicPr>
        <p:blipFill>
          <a:blip r:embed="rId3" cstate="print"/>
          <a:srcRect/>
          <a:stretch>
            <a:fillRect/>
          </a:stretch>
        </p:blipFill>
        <p:spPr bwMode="auto">
          <a:xfrm>
            <a:off x="2362200" y="1047449"/>
            <a:ext cx="3886200" cy="4896151"/>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4191000" cy="1143000"/>
          </a:xfrm>
        </p:spPr>
        <p:txBody>
          <a:bodyPr>
            <a:normAutofit/>
          </a:bodyPr>
          <a:lstStyle/>
          <a:p>
            <a:pPr algn="ctr"/>
            <a:r>
              <a:rPr lang="en-US" sz="5400" b="1" u="sng" dirty="0" smtClean="0">
                <a:solidFill>
                  <a:schemeClr val="bg1"/>
                </a:solidFill>
              </a:rPr>
              <a:t>Britain</a:t>
            </a:r>
            <a:endParaRPr lang="en-US" sz="5400" b="1" u="sng" dirty="0">
              <a:solidFill>
                <a:schemeClr val="bg1"/>
              </a:solidFill>
            </a:endParaRPr>
          </a:p>
        </p:txBody>
      </p:sp>
      <p:pic>
        <p:nvPicPr>
          <p:cNvPr id="38914" name="Picture 2" descr="http://static.guim.co.uk/sys-images/Arts/Arts_/Pictures/2010/6/8/1276017980097/Chiswick-House-and-Garden-006.jpg"/>
          <p:cNvPicPr>
            <a:picLocks noChangeAspect="1" noChangeArrowheads="1"/>
          </p:cNvPicPr>
          <p:nvPr/>
        </p:nvPicPr>
        <p:blipFill>
          <a:blip r:embed="rId3" cstate="print"/>
          <a:srcRect/>
          <a:stretch>
            <a:fillRect/>
          </a:stretch>
        </p:blipFill>
        <p:spPr bwMode="auto">
          <a:xfrm>
            <a:off x="609600" y="1981200"/>
            <a:ext cx="7302500" cy="4381500"/>
          </a:xfrm>
          <a:prstGeom prst="rect">
            <a:avLst/>
          </a:prstGeom>
          <a:noFill/>
          <a:ln w="76200">
            <a:solidFill>
              <a:schemeClr val="tx1"/>
            </a:solidFill>
          </a:ln>
        </p:spPr>
      </p:pic>
      <p:pic>
        <p:nvPicPr>
          <p:cNvPr id="38916" name="Picture 4" descr="http://i.telegraph.co.uk/multimedia/archive/01249/Aslet_Garden_1249662c.jpg"/>
          <p:cNvPicPr>
            <a:picLocks noChangeAspect="1" noChangeArrowheads="1"/>
          </p:cNvPicPr>
          <p:nvPr/>
        </p:nvPicPr>
        <p:blipFill>
          <a:blip r:embed="rId4" cstate="print"/>
          <a:srcRect/>
          <a:stretch>
            <a:fillRect/>
          </a:stretch>
        </p:blipFill>
        <p:spPr bwMode="auto">
          <a:xfrm>
            <a:off x="4267200" y="533399"/>
            <a:ext cx="4381500" cy="2743201"/>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838200"/>
          </a:xfrm>
        </p:spPr>
        <p:txBody>
          <a:bodyPr>
            <a:normAutofit fontScale="90000"/>
          </a:bodyPr>
          <a:lstStyle/>
          <a:p>
            <a:pPr algn="ctr"/>
            <a:r>
              <a:rPr lang="en-US" sz="4800" b="1" u="sng" dirty="0" smtClean="0">
                <a:solidFill>
                  <a:schemeClr val="bg1"/>
                </a:solidFill>
              </a:rPr>
              <a:t>Influences of Painting</a:t>
            </a:r>
            <a:endParaRPr lang="en-US" sz="4800" b="1" u="sng" dirty="0">
              <a:solidFill>
                <a:schemeClr val="bg1"/>
              </a:solidFill>
            </a:endParaRPr>
          </a:p>
        </p:txBody>
      </p:sp>
      <p:sp>
        <p:nvSpPr>
          <p:cNvPr id="3" name="Content Placeholder 2"/>
          <p:cNvSpPr>
            <a:spLocks noGrp="1"/>
          </p:cNvSpPr>
          <p:nvPr>
            <p:ph sz="quarter" idx="1"/>
          </p:nvPr>
        </p:nvSpPr>
        <p:spPr/>
        <p:txBody>
          <a:bodyPr/>
          <a:lstStyle/>
          <a:p>
            <a:endParaRPr lang="en-US"/>
          </a:p>
        </p:txBody>
      </p:sp>
      <p:pic>
        <p:nvPicPr>
          <p:cNvPr id="10242" name="Picture 2" descr="http://designblog11.files.wordpress.com/2011/09/1.jpg"/>
          <p:cNvPicPr>
            <a:picLocks noChangeAspect="1" noChangeArrowheads="1"/>
          </p:cNvPicPr>
          <p:nvPr/>
        </p:nvPicPr>
        <p:blipFill>
          <a:blip r:embed="rId3" cstate="print"/>
          <a:srcRect/>
          <a:stretch>
            <a:fillRect/>
          </a:stretch>
        </p:blipFill>
        <p:spPr bwMode="auto">
          <a:xfrm>
            <a:off x="381000" y="1143000"/>
            <a:ext cx="3876675" cy="5495926"/>
          </a:xfrm>
          <a:prstGeom prst="rect">
            <a:avLst/>
          </a:prstGeom>
          <a:noFill/>
          <a:ln w="76200">
            <a:solidFill>
              <a:schemeClr val="tx1"/>
            </a:solidFill>
          </a:ln>
        </p:spPr>
      </p:pic>
      <p:pic>
        <p:nvPicPr>
          <p:cNvPr id="10247" name="Picture 7"/>
          <p:cNvPicPr>
            <a:picLocks noChangeAspect="1" noChangeArrowheads="1"/>
          </p:cNvPicPr>
          <p:nvPr/>
        </p:nvPicPr>
        <p:blipFill>
          <a:blip r:embed="rId4" cstate="print"/>
          <a:srcRect/>
          <a:stretch>
            <a:fillRect/>
          </a:stretch>
        </p:blipFill>
        <p:spPr bwMode="auto">
          <a:xfrm>
            <a:off x="4572000" y="1371600"/>
            <a:ext cx="3462951" cy="5181600"/>
          </a:xfrm>
          <a:prstGeom prst="rect">
            <a:avLst/>
          </a:prstGeom>
          <a:noFill/>
          <a:ln w="76200">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467600" cy="838200"/>
          </a:xfrm>
        </p:spPr>
        <p:txBody>
          <a:bodyPr>
            <a:normAutofit fontScale="90000"/>
          </a:bodyPr>
          <a:lstStyle/>
          <a:p>
            <a:pPr algn="ctr"/>
            <a:r>
              <a:rPr lang="en-US" sz="5400" b="1" u="sng" dirty="0" smtClean="0">
                <a:solidFill>
                  <a:schemeClr val="bg1"/>
                </a:solidFill>
              </a:rPr>
              <a:t>Modernity</a:t>
            </a:r>
            <a:endParaRPr lang="en-US" sz="5400" b="1" u="sng" dirty="0">
              <a:solidFill>
                <a:schemeClr val="bg1"/>
              </a:solidFill>
            </a:endParaRPr>
          </a:p>
        </p:txBody>
      </p:sp>
      <p:pic>
        <p:nvPicPr>
          <p:cNvPr id="8194" name="Picture 2" descr="http://www.geneseo.edu/~bearden/socl217/images/Paris_Modernity.jpg"/>
          <p:cNvPicPr>
            <a:picLocks noChangeAspect="1" noChangeArrowheads="1"/>
          </p:cNvPicPr>
          <p:nvPr/>
        </p:nvPicPr>
        <p:blipFill>
          <a:blip r:embed="rId3" cstate="print"/>
          <a:srcRect/>
          <a:stretch>
            <a:fillRect/>
          </a:stretch>
        </p:blipFill>
        <p:spPr bwMode="auto">
          <a:xfrm>
            <a:off x="228600" y="2683042"/>
            <a:ext cx="3124200" cy="3946358"/>
          </a:xfrm>
          <a:prstGeom prst="rect">
            <a:avLst/>
          </a:prstGeom>
          <a:noFill/>
          <a:ln w="76200">
            <a:solidFill>
              <a:schemeClr val="tx1"/>
            </a:solidFill>
          </a:ln>
        </p:spPr>
      </p:pic>
      <p:pic>
        <p:nvPicPr>
          <p:cNvPr id="8196" name="Picture 4" descr="http://www.caravanmagazine.in/sites/default/files/imagecache/galleria_image/Mira's%20Paris%20Quai%20Branley.JPG"/>
          <p:cNvPicPr>
            <a:picLocks noChangeAspect="1" noChangeArrowheads="1"/>
          </p:cNvPicPr>
          <p:nvPr/>
        </p:nvPicPr>
        <p:blipFill>
          <a:blip r:embed="rId4" cstate="print"/>
          <a:srcRect/>
          <a:stretch>
            <a:fillRect/>
          </a:stretch>
        </p:blipFill>
        <p:spPr bwMode="auto">
          <a:xfrm>
            <a:off x="2667000" y="1219200"/>
            <a:ext cx="5943600" cy="3802157"/>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467600" cy="1143000"/>
          </a:xfrm>
        </p:spPr>
        <p:txBody>
          <a:bodyPr>
            <a:noAutofit/>
          </a:bodyPr>
          <a:lstStyle/>
          <a:p>
            <a:pPr algn="ctr"/>
            <a:r>
              <a:rPr lang="en-US" sz="5400" b="1" u="sng" dirty="0" smtClean="0">
                <a:solidFill>
                  <a:schemeClr val="bg1"/>
                </a:solidFill>
              </a:rPr>
              <a:t>Fashion</a:t>
            </a:r>
            <a:endParaRPr lang="en-US" sz="5400" b="1" u="sng" dirty="0">
              <a:solidFill>
                <a:schemeClr val="bg1"/>
              </a:solidFill>
            </a:endParaRPr>
          </a:p>
        </p:txBody>
      </p:sp>
      <p:pic>
        <p:nvPicPr>
          <p:cNvPr id="6148" name="Picture 4" descr="http://2.bp.blogspot.com/_Nom0LLxPPG0/SYMLyFBARuI/AAAAAAAAA6E/gYm5kPlchek/s400/Rose+Bertin002.jpg"/>
          <p:cNvPicPr>
            <a:picLocks noChangeAspect="1" noChangeArrowheads="1"/>
          </p:cNvPicPr>
          <p:nvPr/>
        </p:nvPicPr>
        <p:blipFill>
          <a:blip r:embed="rId4" cstate="print"/>
          <a:srcRect/>
          <a:stretch>
            <a:fillRect/>
          </a:stretch>
        </p:blipFill>
        <p:spPr bwMode="auto">
          <a:xfrm>
            <a:off x="6276975" y="152400"/>
            <a:ext cx="2562225" cy="3810000"/>
          </a:xfrm>
          <a:prstGeom prst="rect">
            <a:avLst/>
          </a:prstGeom>
          <a:noFill/>
          <a:ln w="76200">
            <a:solidFill>
              <a:schemeClr val="tx1"/>
            </a:solidFill>
          </a:ln>
        </p:spPr>
      </p:pic>
      <p:pic>
        <p:nvPicPr>
          <p:cNvPr id="6150" name="Picture 6" descr="http://1.bp.blogspot.com/-Mub395Lvy0g/T48Oa8z-cCI/AAAAAAAAG_s/MHI2-KW4-yY/s1600/18th+Century+Fashion+Plate+133+(1780).jpg"/>
          <p:cNvPicPr>
            <a:picLocks noChangeAspect="1" noChangeArrowheads="1"/>
          </p:cNvPicPr>
          <p:nvPr/>
        </p:nvPicPr>
        <p:blipFill>
          <a:blip r:embed="rId5" cstate="print"/>
          <a:srcRect/>
          <a:stretch>
            <a:fillRect/>
          </a:stretch>
        </p:blipFill>
        <p:spPr bwMode="auto">
          <a:xfrm>
            <a:off x="152400" y="228600"/>
            <a:ext cx="2819400" cy="3964781"/>
          </a:xfrm>
          <a:prstGeom prst="rect">
            <a:avLst/>
          </a:prstGeom>
          <a:noFill/>
          <a:ln w="76200">
            <a:solidFill>
              <a:schemeClr val="tx1"/>
            </a:solidFill>
          </a:ln>
        </p:spPr>
      </p:pic>
      <p:pic>
        <p:nvPicPr>
          <p:cNvPr id="6146" name="Picture 2" descr="http://www.fashion-era.com/images/costume_plates/fancycostume_linda.jpg">
            <a:hlinkClick r:id="rId6"/>
          </p:cNvPr>
          <p:cNvPicPr>
            <a:picLocks noChangeAspect="1" noChangeArrowheads="1"/>
          </p:cNvPicPr>
          <p:nvPr/>
        </p:nvPicPr>
        <p:blipFill>
          <a:blip r:embed="rId7" cstate="print"/>
          <a:srcRect/>
          <a:stretch>
            <a:fillRect/>
          </a:stretch>
        </p:blipFill>
        <p:spPr bwMode="auto">
          <a:xfrm>
            <a:off x="2286000" y="2819400"/>
            <a:ext cx="4572000" cy="3638551"/>
          </a:xfrm>
          <a:prstGeom prst="rect">
            <a:avLst/>
          </a:prstGeom>
          <a:noFill/>
          <a:ln w="76200">
            <a:solidFill>
              <a:schemeClr val="tx1"/>
            </a:solidFill>
          </a:ln>
        </p:spPr>
      </p:pic>
    </p:spTree>
  </p:cSld>
  <p:clrMapOvr>
    <a:masterClrMapping/>
  </p:clrMapOvr>
  <p:transition xmlns:p14="http://schemas.microsoft.com/office/powerpoint/2010/main" spd="med">
    <p:cut/>
    <p:sndAc>
      <p:stSnd>
        <p:snd r:embed="rId3" name="camera.wav"/>
      </p:stSnd>
    </p:sndAc>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1143000"/>
          </a:xfrm>
        </p:spPr>
        <p:txBody>
          <a:bodyPr>
            <a:noAutofit/>
          </a:bodyPr>
          <a:lstStyle/>
          <a:p>
            <a:pPr algn="ctr"/>
            <a:r>
              <a:rPr lang="en-US" sz="5400" b="1" u="sng" dirty="0" smtClean="0">
                <a:solidFill>
                  <a:schemeClr val="bg1"/>
                </a:solidFill>
              </a:rPr>
              <a:t>Fashion</a:t>
            </a:r>
            <a:endParaRPr lang="en-US" sz="5400" b="1" u="sng" dirty="0">
              <a:solidFill>
                <a:schemeClr val="bg1"/>
              </a:solidFill>
            </a:endParaRPr>
          </a:p>
        </p:txBody>
      </p:sp>
      <p:sp>
        <p:nvSpPr>
          <p:cNvPr id="6" name="Content Placeholder 2"/>
          <p:cNvSpPr>
            <a:spLocks noGrp="1"/>
          </p:cNvSpPr>
          <p:nvPr>
            <p:ph sz="quarter" idx="1"/>
          </p:nvPr>
        </p:nvSpPr>
        <p:spPr>
          <a:xfrm>
            <a:off x="1905000" y="5791200"/>
            <a:ext cx="5943600" cy="1143000"/>
          </a:xfrm>
        </p:spPr>
        <p:txBody>
          <a:bodyPr>
            <a:normAutofit/>
          </a:bodyPr>
          <a:lstStyle/>
          <a:p>
            <a:pPr>
              <a:buNone/>
            </a:pPr>
            <a:r>
              <a:rPr lang="en-US" b="1" dirty="0" err="1" smtClean="0">
                <a:solidFill>
                  <a:schemeClr val="bg1"/>
                </a:solidFill>
              </a:rPr>
              <a:t>Manet</a:t>
            </a:r>
            <a:r>
              <a:rPr lang="en-US" b="1" dirty="0" smtClean="0">
                <a:solidFill>
                  <a:schemeClr val="bg1"/>
                </a:solidFill>
              </a:rPr>
              <a:t>. </a:t>
            </a:r>
            <a:r>
              <a:rPr lang="en-US" b="1" i="1" dirty="0" smtClean="0">
                <a:solidFill>
                  <a:schemeClr val="bg1"/>
                </a:solidFill>
              </a:rPr>
              <a:t>In the Conservatory.</a:t>
            </a:r>
            <a:r>
              <a:rPr lang="en-US" b="1" dirty="0" smtClean="0">
                <a:solidFill>
                  <a:schemeClr val="bg1"/>
                </a:solidFill>
              </a:rPr>
              <a:t> 1885. </a:t>
            </a:r>
            <a:br>
              <a:rPr lang="en-US" b="1" dirty="0" smtClean="0">
                <a:solidFill>
                  <a:schemeClr val="bg1"/>
                </a:solidFill>
              </a:rPr>
            </a:br>
            <a:endParaRPr lang="en-US" b="1" dirty="0">
              <a:solidFill>
                <a:schemeClr val="bg1"/>
              </a:solidFill>
            </a:endParaRPr>
          </a:p>
        </p:txBody>
      </p:sp>
      <p:pic>
        <p:nvPicPr>
          <p:cNvPr id="83972" name="Picture 4" descr="http://www.paintinghere.org/UploadPic/Edouard%20Manet/big/In%20the%20Conservatory.jpg"/>
          <p:cNvPicPr>
            <a:picLocks noChangeAspect="1" noChangeArrowheads="1"/>
          </p:cNvPicPr>
          <p:nvPr/>
        </p:nvPicPr>
        <p:blipFill>
          <a:blip r:embed="rId4" cstate="print"/>
          <a:srcRect/>
          <a:stretch>
            <a:fillRect/>
          </a:stretch>
        </p:blipFill>
        <p:spPr bwMode="auto">
          <a:xfrm>
            <a:off x="1752600" y="1195435"/>
            <a:ext cx="5687055" cy="4443365"/>
          </a:xfrm>
          <a:prstGeom prst="rect">
            <a:avLst/>
          </a:prstGeom>
          <a:noFill/>
          <a:ln w="76200">
            <a:solidFill>
              <a:schemeClr val="tx1"/>
            </a:solidFill>
          </a:ln>
        </p:spPr>
      </p:pic>
    </p:spTree>
  </p:cSld>
  <p:clrMapOvr>
    <a:masterClrMapping/>
  </p:clrMapOvr>
  <p:transition xmlns:p14="http://schemas.microsoft.com/office/powerpoint/2010/main" spd="med">
    <p:cut/>
    <p:sndAc>
      <p:stSnd>
        <p:snd r:embed="rId3" name="camera.wav"/>
      </p:stSnd>
    </p:sndAc>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1143000"/>
          </a:xfrm>
        </p:spPr>
        <p:txBody>
          <a:bodyPr>
            <a:noAutofit/>
          </a:bodyPr>
          <a:lstStyle/>
          <a:p>
            <a:pPr algn="ctr"/>
            <a:r>
              <a:rPr lang="en-US" sz="5400" b="1" u="sng" dirty="0" smtClean="0">
                <a:solidFill>
                  <a:schemeClr val="bg1"/>
                </a:solidFill>
              </a:rPr>
              <a:t>Fashion</a:t>
            </a:r>
            <a:endParaRPr lang="en-US" sz="5400" b="1" u="sng" dirty="0">
              <a:solidFill>
                <a:schemeClr val="bg1"/>
              </a:solidFill>
            </a:endParaRPr>
          </a:p>
        </p:txBody>
      </p:sp>
      <p:sp>
        <p:nvSpPr>
          <p:cNvPr id="6" name="Content Placeholder 2"/>
          <p:cNvSpPr>
            <a:spLocks noGrp="1"/>
          </p:cNvSpPr>
          <p:nvPr>
            <p:ph sz="quarter" idx="1"/>
          </p:nvPr>
        </p:nvSpPr>
        <p:spPr>
          <a:xfrm>
            <a:off x="4648200" y="5943600"/>
            <a:ext cx="4191000" cy="762000"/>
          </a:xfrm>
        </p:spPr>
        <p:txBody>
          <a:bodyPr>
            <a:normAutofit/>
          </a:bodyPr>
          <a:lstStyle/>
          <a:p>
            <a:pPr>
              <a:buNone/>
            </a:pPr>
            <a:r>
              <a:rPr lang="en-US" sz="2000" b="1" dirty="0" smtClean="0">
                <a:solidFill>
                  <a:schemeClr val="bg1"/>
                </a:solidFill>
              </a:rPr>
              <a:t>Renoir. </a:t>
            </a:r>
            <a:r>
              <a:rPr lang="en-US" sz="2000" b="1" i="1" dirty="0" smtClean="0">
                <a:solidFill>
                  <a:schemeClr val="bg1"/>
                </a:solidFill>
              </a:rPr>
              <a:t>La </a:t>
            </a:r>
            <a:r>
              <a:rPr lang="en-US" sz="2000" b="1" i="1" dirty="0" err="1" smtClean="0">
                <a:solidFill>
                  <a:schemeClr val="bg1"/>
                </a:solidFill>
              </a:rPr>
              <a:t>Parisienne</a:t>
            </a:r>
            <a:r>
              <a:rPr lang="en-US" sz="2000" b="1" i="1" dirty="0" smtClean="0">
                <a:solidFill>
                  <a:schemeClr val="bg1"/>
                </a:solidFill>
              </a:rPr>
              <a:t>.</a:t>
            </a:r>
            <a:r>
              <a:rPr lang="en-US" sz="2000" b="1" dirty="0" smtClean="0">
                <a:solidFill>
                  <a:schemeClr val="bg1"/>
                </a:solidFill>
              </a:rPr>
              <a:t> 1874. </a:t>
            </a:r>
            <a:br>
              <a:rPr lang="en-US" sz="2000" b="1" dirty="0" smtClean="0">
                <a:solidFill>
                  <a:schemeClr val="bg1"/>
                </a:solidFill>
              </a:rPr>
            </a:br>
            <a:endParaRPr lang="en-US" sz="2000" b="1" dirty="0">
              <a:solidFill>
                <a:schemeClr val="bg1"/>
              </a:solidFill>
            </a:endParaRPr>
          </a:p>
        </p:txBody>
      </p:sp>
      <p:pic>
        <p:nvPicPr>
          <p:cNvPr id="88066" name="Picture 2" descr="http://www.artinthepicture.com/artists/Pierre-Auguste_Renoir/parisienne.jpeg"/>
          <p:cNvPicPr>
            <a:picLocks noChangeAspect="1" noChangeArrowheads="1"/>
          </p:cNvPicPr>
          <p:nvPr/>
        </p:nvPicPr>
        <p:blipFill>
          <a:blip r:embed="rId4" cstate="print"/>
          <a:srcRect/>
          <a:stretch>
            <a:fillRect/>
          </a:stretch>
        </p:blipFill>
        <p:spPr bwMode="auto">
          <a:xfrm>
            <a:off x="5029200" y="1295400"/>
            <a:ext cx="2895600" cy="4551884"/>
          </a:xfrm>
          <a:prstGeom prst="rect">
            <a:avLst/>
          </a:prstGeom>
          <a:noFill/>
          <a:ln w="76200">
            <a:solidFill>
              <a:schemeClr val="tx1"/>
            </a:solidFill>
          </a:ln>
        </p:spPr>
      </p:pic>
      <p:sp>
        <p:nvSpPr>
          <p:cNvPr id="7" name="Content Placeholder 2"/>
          <p:cNvSpPr txBox="1">
            <a:spLocks/>
          </p:cNvSpPr>
          <p:nvPr/>
        </p:nvSpPr>
        <p:spPr>
          <a:xfrm>
            <a:off x="457200" y="6019800"/>
            <a:ext cx="4724400" cy="609600"/>
          </a:xfrm>
          <a:prstGeom prst="rect">
            <a:avLst/>
          </a:prstGeom>
        </p:spPr>
        <p:txBody>
          <a:bodyPr vert="horz">
            <a:normAutofit fontScale="850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r>
              <a:rPr kumimoji="0" lang="en-US" sz="2400" b="1" i="0" u="none" strike="noStrike" kern="1200" cap="none" spc="0" normalizeH="0" baseline="0" noProof="0" dirty="0" err="1" smtClean="0">
                <a:ln>
                  <a:noFill/>
                </a:ln>
                <a:solidFill>
                  <a:schemeClr val="bg1"/>
                </a:solidFill>
                <a:effectLst/>
                <a:uLnTx/>
                <a:uFillTx/>
                <a:latin typeface="+mn-lt"/>
                <a:ea typeface="+mn-ea"/>
                <a:cs typeface="+mn-cs"/>
              </a:rPr>
              <a:t>Manet</a:t>
            </a:r>
            <a:r>
              <a:rPr kumimoji="0" lang="en-US" sz="24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2400" b="1" i="1" u="none" strike="noStrike" kern="1200" cap="none" spc="0" normalizeH="0" baseline="0" noProof="0" dirty="0" smtClean="0">
                <a:ln>
                  <a:noFill/>
                </a:ln>
                <a:solidFill>
                  <a:schemeClr val="bg1"/>
                </a:solidFill>
                <a:effectLst/>
                <a:uLnTx/>
                <a:uFillTx/>
                <a:latin typeface="+mn-lt"/>
                <a:ea typeface="+mn-ea"/>
                <a:cs typeface="+mn-cs"/>
              </a:rPr>
              <a:t>Jeanne: Spring.</a:t>
            </a:r>
            <a:r>
              <a:rPr kumimoji="0" lang="en-US" sz="2400" b="1" i="0" u="none" strike="noStrike" kern="1200" cap="none" spc="0" normalizeH="0" baseline="0" noProof="0" dirty="0" smtClean="0">
                <a:ln>
                  <a:noFill/>
                </a:ln>
                <a:solidFill>
                  <a:schemeClr val="bg1"/>
                </a:solidFill>
                <a:effectLst/>
                <a:uLnTx/>
                <a:uFillTx/>
                <a:latin typeface="+mn-lt"/>
                <a:ea typeface="+mn-ea"/>
                <a:cs typeface="+mn-cs"/>
              </a:rPr>
              <a:t> 1881. </a:t>
            </a:r>
            <a:br>
              <a:rPr kumimoji="0" lang="en-US" sz="2400" b="1" i="0" u="none" strike="noStrike" kern="1200" cap="none" spc="0" normalizeH="0" baseline="0" noProof="0" dirty="0" smtClean="0">
                <a:ln>
                  <a:noFill/>
                </a:ln>
                <a:solidFill>
                  <a:schemeClr val="bg1"/>
                </a:solidFill>
                <a:effectLst/>
                <a:uLnTx/>
                <a:uFillTx/>
                <a:latin typeface="+mn-lt"/>
                <a:ea typeface="+mn-ea"/>
                <a:cs typeface="+mn-cs"/>
              </a:rPr>
            </a:b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pic>
        <p:nvPicPr>
          <p:cNvPr id="88068" name="Picture 4" descr="http://uploads1.wikipaintings.org/images/edouard-manet/spring-study-of-jeanne-demarsy-1882.jpg"/>
          <p:cNvPicPr>
            <a:picLocks noChangeAspect="1" noChangeArrowheads="1"/>
          </p:cNvPicPr>
          <p:nvPr/>
        </p:nvPicPr>
        <p:blipFill>
          <a:blip r:embed="rId5" cstate="print"/>
          <a:srcRect/>
          <a:stretch>
            <a:fillRect/>
          </a:stretch>
        </p:blipFill>
        <p:spPr bwMode="auto">
          <a:xfrm>
            <a:off x="902645" y="1295400"/>
            <a:ext cx="3135955" cy="4581525"/>
          </a:xfrm>
          <a:prstGeom prst="rect">
            <a:avLst/>
          </a:prstGeom>
          <a:noFill/>
          <a:ln w="76200">
            <a:solidFill>
              <a:schemeClr val="tx1"/>
            </a:solidFill>
          </a:ln>
        </p:spPr>
      </p:pic>
    </p:spTree>
  </p:cSld>
  <p:clrMapOvr>
    <a:masterClrMapping/>
  </p:clrMapOvr>
  <p:transition xmlns:p14="http://schemas.microsoft.com/office/powerpoint/2010/main" spd="med">
    <p:cut/>
    <p:sndAc>
      <p:stSnd>
        <p:snd r:embed="rId3" name="camera.wav"/>
      </p:stSnd>
    </p:sndAc>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467600" cy="685800"/>
          </a:xfrm>
        </p:spPr>
        <p:txBody>
          <a:bodyPr>
            <a:noAutofit/>
          </a:bodyPr>
          <a:lstStyle/>
          <a:p>
            <a:pPr algn="ctr"/>
            <a:r>
              <a:rPr lang="en-US" sz="4400" b="1" u="sng" dirty="0" smtClean="0">
                <a:solidFill>
                  <a:schemeClr val="bg1"/>
                </a:solidFill>
              </a:rPr>
              <a:t>Fashion and Present </a:t>
            </a:r>
            <a:br>
              <a:rPr lang="en-US" sz="4400" b="1" u="sng" dirty="0" smtClean="0">
                <a:solidFill>
                  <a:schemeClr val="bg1"/>
                </a:solidFill>
              </a:rPr>
            </a:br>
            <a:r>
              <a:rPr lang="en-US" sz="4400" b="1" u="sng" dirty="0" smtClean="0">
                <a:solidFill>
                  <a:schemeClr val="bg1"/>
                </a:solidFill>
              </a:rPr>
              <a:t>Day</a:t>
            </a:r>
            <a:endParaRPr lang="en-US" sz="4400" b="1" u="sng" dirty="0">
              <a:solidFill>
                <a:schemeClr val="bg1"/>
              </a:solidFill>
            </a:endParaRPr>
          </a:p>
        </p:txBody>
      </p:sp>
      <p:sp>
        <p:nvSpPr>
          <p:cNvPr id="3" name="Content Placeholder 2"/>
          <p:cNvSpPr>
            <a:spLocks noGrp="1"/>
          </p:cNvSpPr>
          <p:nvPr>
            <p:ph sz="quarter" idx="1"/>
          </p:nvPr>
        </p:nvSpPr>
        <p:spPr/>
        <p:txBody>
          <a:bodyPr/>
          <a:lstStyle/>
          <a:p>
            <a:endParaRPr lang="en-US" dirty="0"/>
          </a:p>
        </p:txBody>
      </p:sp>
      <p:pic>
        <p:nvPicPr>
          <p:cNvPr id="4098" name="Picture 2" descr="http://nimg.sulekha.com/others/original700/aptopix-france-fashion-2009-12-1-23-10-17.jpg"/>
          <p:cNvPicPr>
            <a:picLocks noChangeAspect="1" noChangeArrowheads="1"/>
          </p:cNvPicPr>
          <p:nvPr/>
        </p:nvPicPr>
        <p:blipFill>
          <a:blip r:embed="rId4" cstate="print"/>
          <a:srcRect/>
          <a:stretch>
            <a:fillRect/>
          </a:stretch>
        </p:blipFill>
        <p:spPr bwMode="auto">
          <a:xfrm>
            <a:off x="457200" y="1600200"/>
            <a:ext cx="7620000" cy="5076826"/>
          </a:xfrm>
          <a:prstGeom prst="rect">
            <a:avLst/>
          </a:prstGeom>
          <a:noFill/>
          <a:ln w="76200">
            <a:solidFill>
              <a:schemeClr val="tx1"/>
            </a:solidFill>
          </a:ln>
        </p:spPr>
      </p:pic>
      <p:pic>
        <p:nvPicPr>
          <p:cNvPr id="4100" name="Picture 4" descr="http://msnbcmedia4.msn.com/j/ap/7c704dce-30ff-40a8-bde5-9a90dbdd5108.grid-4x2.jpg"/>
          <p:cNvPicPr>
            <a:picLocks noChangeAspect="1" noChangeArrowheads="1"/>
          </p:cNvPicPr>
          <p:nvPr/>
        </p:nvPicPr>
        <p:blipFill>
          <a:blip r:embed="rId5" cstate="print"/>
          <a:srcRect/>
          <a:stretch>
            <a:fillRect/>
          </a:stretch>
        </p:blipFill>
        <p:spPr bwMode="auto">
          <a:xfrm>
            <a:off x="6597554" y="762000"/>
            <a:ext cx="2128991" cy="3200400"/>
          </a:xfrm>
          <a:prstGeom prst="rect">
            <a:avLst/>
          </a:prstGeom>
          <a:noFill/>
          <a:ln w="76200">
            <a:solidFill>
              <a:schemeClr val="tx1"/>
            </a:solidFill>
          </a:ln>
        </p:spPr>
      </p:pic>
      <p:pic>
        <p:nvPicPr>
          <p:cNvPr id="4102" name="Picture 6" descr="https://encrypted-tbn1.gstatic.com/images?q=tbn:ANd9GcT88tR_z2H6cpC2mGADz8XAC3SfwSU6txQyzAS-BiXs9JvG2EKt"/>
          <p:cNvPicPr>
            <a:picLocks noChangeAspect="1" noChangeArrowheads="1"/>
          </p:cNvPicPr>
          <p:nvPr/>
        </p:nvPicPr>
        <p:blipFill>
          <a:blip r:embed="rId6" cstate="print"/>
          <a:srcRect/>
          <a:stretch>
            <a:fillRect/>
          </a:stretch>
        </p:blipFill>
        <p:spPr bwMode="auto">
          <a:xfrm>
            <a:off x="202049" y="792738"/>
            <a:ext cx="2083951" cy="3398262"/>
          </a:xfrm>
          <a:prstGeom prst="rect">
            <a:avLst/>
          </a:prstGeom>
          <a:noFill/>
          <a:ln w="76200">
            <a:solidFill>
              <a:schemeClr val="tx1"/>
            </a:solidFill>
          </a:ln>
        </p:spPr>
      </p:pic>
    </p:spTree>
  </p:cSld>
  <p:clrMapOvr>
    <a:masterClrMapping/>
  </p:clrMapOvr>
  <p:transition xmlns:p14="http://schemas.microsoft.com/office/powerpoint/2010/main" spd="med">
    <p:cut/>
    <p:sndAc>
      <p:stSnd>
        <p:snd r:embed="rId3" name="camera.wav"/>
      </p:stSnd>
    </p:sndAc>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1554162"/>
          </a:xfrm>
        </p:spPr>
        <p:txBody>
          <a:bodyPr>
            <a:noAutofit/>
          </a:bodyPr>
          <a:lstStyle/>
          <a:p>
            <a:pPr algn="ctr"/>
            <a:r>
              <a:rPr lang="en-US" sz="4400" b="1" u="sng" dirty="0" smtClean="0">
                <a:solidFill>
                  <a:schemeClr val="bg1"/>
                </a:solidFill>
              </a:rPr>
              <a:t>Discussion: Degas’s Jockeys as Neo-Gleaners?</a:t>
            </a:r>
            <a:endParaRPr lang="en-US" sz="4400" b="1" u="sng" dirty="0">
              <a:solidFill>
                <a:schemeClr val="bg1"/>
              </a:solidFill>
            </a:endParaRPr>
          </a:p>
        </p:txBody>
      </p:sp>
      <p:sp>
        <p:nvSpPr>
          <p:cNvPr id="3" name="Content Placeholder 2"/>
          <p:cNvSpPr>
            <a:spLocks noGrp="1"/>
          </p:cNvSpPr>
          <p:nvPr>
            <p:ph sz="quarter" idx="1"/>
          </p:nvPr>
        </p:nvSpPr>
        <p:spPr>
          <a:xfrm>
            <a:off x="609600" y="2133600"/>
            <a:ext cx="7467600" cy="1143000"/>
          </a:xfrm>
        </p:spPr>
        <p:txBody>
          <a:bodyPr/>
          <a:lstStyle/>
          <a:p>
            <a:pPr>
              <a:buNone/>
            </a:pPr>
            <a:r>
              <a:rPr lang="en-US" b="1" dirty="0" smtClean="0">
                <a:solidFill>
                  <a:schemeClr val="bg1"/>
                </a:solidFill>
              </a:rPr>
              <a:t>Degas. </a:t>
            </a:r>
            <a:r>
              <a:rPr lang="en-US" b="1" i="1" dirty="0" smtClean="0">
                <a:solidFill>
                  <a:schemeClr val="bg1"/>
                </a:solidFill>
              </a:rPr>
              <a:t>At the Races.</a:t>
            </a:r>
            <a:r>
              <a:rPr lang="en-US" b="1" dirty="0" smtClean="0">
                <a:solidFill>
                  <a:schemeClr val="bg1"/>
                </a:solidFill>
              </a:rPr>
              <a:t> 1885. </a:t>
            </a:r>
            <a:br>
              <a:rPr lang="en-US" b="1" dirty="0" smtClean="0">
                <a:solidFill>
                  <a:schemeClr val="bg1"/>
                </a:solidFill>
              </a:rPr>
            </a:br>
            <a:endParaRPr lang="en-US" b="1" dirty="0">
              <a:solidFill>
                <a:schemeClr val="bg1"/>
              </a:solidFill>
            </a:endParaRPr>
          </a:p>
        </p:txBody>
      </p:sp>
      <p:pic>
        <p:nvPicPr>
          <p:cNvPr id="5" name="Picture 7" descr="degas_races1885"/>
          <p:cNvPicPr>
            <a:picLocks noChangeAspect="1" noChangeArrowheads="1"/>
          </p:cNvPicPr>
          <p:nvPr/>
        </p:nvPicPr>
        <p:blipFill>
          <a:blip r:embed="rId3" cstate="print"/>
          <a:srcRect/>
          <a:stretch>
            <a:fillRect/>
          </a:stretch>
        </p:blipFill>
        <p:spPr bwMode="auto">
          <a:xfrm>
            <a:off x="368943" y="2743200"/>
            <a:ext cx="8241657" cy="358140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5715000"/>
          </a:xfrm>
        </p:spPr>
        <p:txBody>
          <a:bodyPr>
            <a:noAutofit/>
          </a:bodyPr>
          <a:lstStyle/>
          <a:p>
            <a:pPr algn="ctr"/>
            <a:r>
              <a:rPr lang="en-US" sz="5400" b="1" u="sng" dirty="0" smtClean="0">
                <a:solidFill>
                  <a:schemeClr val="bg1"/>
                </a:solidFill>
              </a:rPr>
              <a:t>Discussion: </a:t>
            </a:r>
            <a:br>
              <a:rPr lang="en-US" sz="5400" b="1" u="sng" dirty="0" smtClean="0">
                <a:solidFill>
                  <a:schemeClr val="bg1"/>
                </a:solidFill>
              </a:rPr>
            </a:br>
            <a:r>
              <a:rPr lang="en-US" sz="2000" b="1" u="sng" dirty="0" smtClean="0">
                <a:solidFill>
                  <a:schemeClr val="bg1"/>
                </a:solidFill>
              </a:rPr>
              <a:t> </a:t>
            </a:r>
            <a:r>
              <a:rPr lang="en-US" sz="4800" b="1" u="sng" dirty="0" smtClean="0">
                <a:solidFill>
                  <a:schemeClr val="bg1"/>
                </a:solidFill>
              </a:rPr>
              <a:t/>
            </a:r>
            <a:br>
              <a:rPr lang="en-US" sz="4800" b="1" u="sng" dirty="0" smtClean="0">
                <a:solidFill>
                  <a:schemeClr val="bg1"/>
                </a:solidFill>
              </a:rPr>
            </a:br>
            <a:r>
              <a:rPr lang="en-US" sz="3200" b="1" u="sng" dirty="0" smtClean="0">
                <a:solidFill>
                  <a:schemeClr val="bg1"/>
                </a:solidFill>
              </a:rPr>
              <a:t>* Does Industry +</a:t>
            </a:r>
            <a:br>
              <a:rPr lang="en-US" sz="3200" b="1" u="sng" dirty="0" smtClean="0">
                <a:solidFill>
                  <a:schemeClr val="bg1"/>
                </a:solidFill>
              </a:rPr>
            </a:br>
            <a:r>
              <a:rPr lang="en-US" sz="3200" b="1" u="sng" dirty="0" smtClean="0">
                <a:solidFill>
                  <a:schemeClr val="bg1"/>
                </a:solidFill>
              </a:rPr>
              <a:t>Time +</a:t>
            </a:r>
            <a:br>
              <a:rPr lang="en-US" sz="3200" b="1" u="sng" dirty="0" smtClean="0">
                <a:solidFill>
                  <a:schemeClr val="bg1"/>
                </a:solidFill>
              </a:rPr>
            </a:br>
            <a:r>
              <a:rPr lang="en-US" sz="3200" b="1" u="sng" dirty="0" smtClean="0">
                <a:solidFill>
                  <a:schemeClr val="bg1"/>
                </a:solidFill>
              </a:rPr>
              <a:t>Money = </a:t>
            </a:r>
            <a:r>
              <a:rPr lang="en-US" sz="3200" b="1" u="sng" dirty="0" err="1" smtClean="0">
                <a:solidFill>
                  <a:schemeClr val="bg1"/>
                </a:solidFill>
              </a:rPr>
              <a:t>Flâneur</a:t>
            </a:r>
            <a:r>
              <a:rPr lang="en-US" sz="3200" b="1" u="sng" dirty="0" smtClean="0">
                <a:solidFill>
                  <a:schemeClr val="bg1"/>
                </a:solidFill>
              </a:rPr>
              <a:t> Detachment?</a:t>
            </a:r>
            <a:br>
              <a:rPr lang="en-US" sz="3200" b="1" u="sng" dirty="0" smtClean="0">
                <a:solidFill>
                  <a:schemeClr val="bg1"/>
                </a:solidFill>
              </a:rPr>
            </a:br>
            <a:r>
              <a:rPr lang="en-US" sz="3200" b="1" u="sng" dirty="0" smtClean="0">
                <a:solidFill>
                  <a:schemeClr val="bg1"/>
                </a:solidFill>
              </a:rPr>
              <a:t/>
            </a:r>
            <a:br>
              <a:rPr lang="en-US" sz="3200" b="1" u="sng" dirty="0" smtClean="0">
                <a:solidFill>
                  <a:schemeClr val="bg1"/>
                </a:solidFill>
              </a:rPr>
            </a:br>
            <a:r>
              <a:rPr lang="en-US" sz="3200" b="1" u="sng" dirty="0" smtClean="0">
                <a:solidFill>
                  <a:schemeClr val="bg1"/>
                </a:solidFill>
              </a:rPr>
              <a:t>* High Culture in </a:t>
            </a:r>
            <a:r>
              <a:rPr lang="en-US" sz="3200" b="1" u="sng" dirty="0" err="1" smtClean="0">
                <a:solidFill>
                  <a:schemeClr val="bg1"/>
                </a:solidFill>
              </a:rPr>
              <a:t>Haussmanian</a:t>
            </a:r>
            <a:r>
              <a:rPr lang="en-US" sz="3200" b="1" u="sng" dirty="0" smtClean="0">
                <a:solidFill>
                  <a:schemeClr val="bg1"/>
                </a:solidFill>
              </a:rPr>
              <a:t> Paris/Gardens?</a:t>
            </a:r>
            <a:br>
              <a:rPr lang="en-US" sz="3200" b="1" u="sng" dirty="0" smtClean="0">
                <a:solidFill>
                  <a:schemeClr val="bg1"/>
                </a:solidFill>
              </a:rPr>
            </a:br>
            <a:r>
              <a:rPr lang="en-US" sz="3200" b="1" u="sng" dirty="0" smtClean="0">
                <a:solidFill>
                  <a:schemeClr val="bg1"/>
                </a:solidFill>
              </a:rPr>
              <a:t/>
            </a:r>
            <a:br>
              <a:rPr lang="en-US" sz="3200" b="1" u="sng" dirty="0" smtClean="0">
                <a:solidFill>
                  <a:schemeClr val="bg1"/>
                </a:solidFill>
              </a:rPr>
            </a:br>
            <a:r>
              <a:rPr lang="en-US" sz="3200" b="1" u="sng" dirty="0" smtClean="0">
                <a:solidFill>
                  <a:schemeClr val="bg1"/>
                </a:solidFill>
              </a:rPr>
              <a:t>* In your opinion – Is Impressionism Overly Logical or Overly Emotional?</a:t>
            </a:r>
            <a:endParaRPr lang="en-US" sz="3200" b="1" u="sng"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nga.gov/feature/pollock/lm1024.jpg"/>
          <p:cNvPicPr>
            <a:picLocks noChangeAspect="1" noChangeArrowheads="1"/>
          </p:cNvPicPr>
          <p:nvPr/>
        </p:nvPicPr>
        <p:blipFill>
          <a:blip r:embed="rId2" cstate="print"/>
          <a:srcRect/>
          <a:stretch>
            <a:fillRect/>
          </a:stretch>
        </p:blipFill>
        <p:spPr bwMode="auto">
          <a:xfrm>
            <a:off x="838200" y="447675"/>
            <a:ext cx="7093217" cy="5191125"/>
          </a:xfrm>
          <a:prstGeom prst="rect">
            <a:avLst/>
          </a:prstGeom>
          <a:noFill/>
          <a:ln w="76200">
            <a:solidFill>
              <a:schemeClr val="tx1"/>
            </a:solidFill>
          </a:ln>
        </p:spPr>
      </p:pic>
      <p:sp>
        <p:nvSpPr>
          <p:cNvPr id="7" name="Content Placeholder 2"/>
          <p:cNvSpPr>
            <a:spLocks noGrp="1"/>
          </p:cNvSpPr>
          <p:nvPr>
            <p:ph sz="quarter" idx="1"/>
          </p:nvPr>
        </p:nvSpPr>
        <p:spPr>
          <a:xfrm>
            <a:off x="2133600" y="5867400"/>
            <a:ext cx="5638800" cy="914400"/>
          </a:xfrm>
        </p:spPr>
        <p:txBody>
          <a:bodyPr>
            <a:normAutofit/>
          </a:bodyPr>
          <a:lstStyle/>
          <a:p>
            <a:pPr>
              <a:buNone/>
            </a:pPr>
            <a:r>
              <a:rPr lang="en-US" b="1" dirty="0" smtClean="0">
                <a:solidFill>
                  <a:schemeClr val="bg1"/>
                </a:solidFill>
              </a:rPr>
              <a:t>Pollock. </a:t>
            </a:r>
            <a:r>
              <a:rPr lang="en-US" b="1" i="1" dirty="0" smtClean="0">
                <a:solidFill>
                  <a:schemeClr val="bg1"/>
                </a:solidFill>
              </a:rPr>
              <a:t>Lavender Mist.</a:t>
            </a:r>
            <a:r>
              <a:rPr lang="en-US" b="1" dirty="0" smtClean="0">
                <a:solidFill>
                  <a:schemeClr val="bg1"/>
                </a:solidFill>
              </a:rPr>
              <a:t> 1950. </a:t>
            </a:r>
            <a:br>
              <a:rPr lang="en-US" b="1" dirty="0" smtClean="0">
                <a:solidFill>
                  <a:schemeClr val="bg1"/>
                </a:solidFill>
              </a:rPr>
            </a:b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
          </p:nvPr>
        </p:nvSpPr>
        <p:spPr>
          <a:xfrm>
            <a:off x="2514600" y="6096000"/>
            <a:ext cx="4572000" cy="914400"/>
          </a:xfrm>
        </p:spPr>
        <p:txBody>
          <a:bodyPr>
            <a:normAutofit/>
          </a:bodyPr>
          <a:lstStyle/>
          <a:p>
            <a:pPr>
              <a:buNone/>
            </a:pPr>
            <a:r>
              <a:rPr lang="en-US" b="1" dirty="0" err="1" smtClean="0">
                <a:solidFill>
                  <a:schemeClr val="bg1"/>
                </a:solidFill>
              </a:rPr>
              <a:t>Ryden</a:t>
            </a:r>
            <a:r>
              <a:rPr lang="en-US" b="1" dirty="0" smtClean="0">
                <a:solidFill>
                  <a:schemeClr val="bg1"/>
                </a:solidFill>
              </a:rPr>
              <a:t>. </a:t>
            </a:r>
            <a:r>
              <a:rPr lang="en-US" b="1" i="1" dirty="0" smtClean="0">
                <a:solidFill>
                  <a:schemeClr val="bg1"/>
                </a:solidFill>
              </a:rPr>
              <a:t>Saint Barbie.</a:t>
            </a:r>
            <a:r>
              <a:rPr lang="en-US" b="1" dirty="0" smtClean="0">
                <a:solidFill>
                  <a:schemeClr val="bg1"/>
                </a:solidFill>
              </a:rPr>
              <a:t> 1994. </a:t>
            </a:r>
            <a:br>
              <a:rPr lang="en-US" b="1" dirty="0" smtClean="0">
                <a:solidFill>
                  <a:schemeClr val="bg1"/>
                </a:solidFill>
              </a:rPr>
            </a:br>
            <a:endParaRPr lang="en-US" b="1" dirty="0">
              <a:solidFill>
                <a:schemeClr val="bg1"/>
              </a:solidFill>
            </a:endParaRPr>
          </a:p>
        </p:txBody>
      </p:sp>
      <p:pic>
        <p:nvPicPr>
          <p:cNvPr id="94210" name="Picture 2" descr="http://2.bp.blogspot.com/-MpPByyL64Po/UNhstxTreUI/AAAAAAAADEY/Ys-82ek22Ss/s1600/Mark_Ryden_15.jpg"/>
          <p:cNvPicPr>
            <a:picLocks noChangeAspect="1" noChangeArrowheads="1"/>
          </p:cNvPicPr>
          <p:nvPr/>
        </p:nvPicPr>
        <p:blipFill>
          <a:blip r:embed="rId2" cstate="print"/>
          <a:srcRect/>
          <a:stretch>
            <a:fillRect/>
          </a:stretch>
        </p:blipFill>
        <p:spPr bwMode="auto">
          <a:xfrm>
            <a:off x="2819400" y="390525"/>
            <a:ext cx="3609611" cy="5629275"/>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467600" cy="1143000"/>
          </a:xfrm>
        </p:spPr>
        <p:txBody>
          <a:bodyPr>
            <a:normAutofit/>
          </a:bodyPr>
          <a:lstStyle/>
          <a:p>
            <a:pPr algn="ctr"/>
            <a:r>
              <a:rPr lang="en-US" sz="5400" b="1" u="sng" dirty="0" smtClean="0">
                <a:solidFill>
                  <a:schemeClr val="bg1"/>
                </a:solidFill>
              </a:rPr>
              <a:t>Greece/Italy</a:t>
            </a:r>
            <a:endParaRPr lang="en-US" sz="5400" b="1" u="sng" dirty="0">
              <a:solidFill>
                <a:schemeClr val="bg1"/>
              </a:solidFill>
            </a:endParaRPr>
          </a:p>
        </p:txBody>
      </p:sp>
      <p:pic>
        <p:nvPicPr>
          <p:cNvPr id="36868" name="Picture 4" descr="http://strongin3d.com/images/Roman_Temple.jpg"/>
          <p:cNvPicPr>
            <a:picLocks noChangeAspect="1" noChangeArrowheads="1"/>
          </p:cNvPicPr>
          <p:nvPr/>
        </p:nvPicPr>
        <p:blipFill>
          <a:blip r:embed="rId3" cstate="print"/>
          <a:srcRect/>
          <a:stretch>
            <a:fillRect/>
          </a:stretch>
        </p:blipFill>
        <p:spPr bwMode="auto">
          <a:xfrm>
            <a:off x="3200400" y="3048000"/>
            <a:ext cx="5472262" cy="3571876"/>
          </a:xfrm>
          <a:prstGeom prst="rect">
            <a:avLst/>
          </a:prstGeom>
          <a:noFill/>
          <a:ln w="76200">
            <a:solidFill>
              <a:schemeClr val="tx1"/>
            </a:solidFill>
          </a:ln>
        </p:spPr>
      </p:pic>
      <p:pic>
        <p:nvPicPr>
          <p:cNvPr id="36866" name="Picture 2" descr="http://www.jordan-tourism.net/csci/big/TempleOfHercules-ForumBoari.jpg"/>
          <p:cNvPicPr>
            <a:picLocks noChangeAspect="1" noChangeArrowheads="1"/>
          </p:cNvPicPr>
          <p:nvPr/>
        </p:nvPicPr>
        <p:blipFill>
          <a:blip r:embed="rId4" cstate="print"/>
          <a:srcRect/>
          <a:stretch>
            <a:fillRect/>
          </a:stretch>
        </p:blipFill>
        <p:spPr bwMode="auto">
          <a:xfrm>
            <a:off x="304800" y="1066800"/>
            <a:ext cx="3962400" cy="297180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467600" cy="1447800"/>
          </a:xfrm>
        </p:spPr>
        <p:txBody>
          <a:bodyPr>
            <a:normAutofit fontScale="90000"/>
          </a:bodyPr>
          <a:lstStyle/>
          <a:p>
            <a:pPr algn="ctr"/>
            <a:r>
              <a:rPr lang="en-US" sz="5400" b="1" u="sng" dirty="0" smtClean="0">
                <a:solidFill>
                  <a:schemeClr val="bg1"/>
                </a:solidFill>
              </a:rPr>
              <a:t>Product of Inspiration</a:t>
            </a:r>
            <a:endParaRPr lang="en-US" sz="4800" b="1" u="sng" dirty="0">
              <a:solidFill>
                <a:schemeClr val="bg1"/>
              </a:solidFill>
            </a:endParaRPr>
          </a:p>
        </p:txBody>
      </p:sp>
      <p:pic>
        <p:nvPicPr>
          <p:cNvPr id="34818" name="Picture 2" descr="https://www.glamourapartments.com/wp-content/uploads/2009/08/Parc-des-Buttes-Chaumont_4.jpg">
            <a:hlinkClick r:id="rId3"/>
          </p:cNvPr>
          <p:cNvPicPr>
            <a:picLocks noChangeAspect="1" noChangeArrowheads="1"/>
          </p:cNvPicPr>
          <p:nvPr/>
        </p:nvPicPr>
        <p:blipFill>
          <a:blip r:embed="rId4" cstate="print"/>
          <a:srcRect/>
          <a:stretch>
            <a:fillRect/>
          </a:stretch>
        </p:blipFill>
        <p:spPr bwMode="auto">
          <a:xfrm>
            <a:off x="1447800" y="1961388"/>
            <a:ext cx="5912049" cy="4439412"/>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467600" cy="1066800"/>
          </a:xfrm>
        </p:spPr>
        <p:txBody>
          <a:bodyPr>
            <a:normAutofit/>
          </a:bodyPr>
          <a:lstStyle/>
          <a:p>
            <a:pPr algn="ctr"/>
            <a:r>
              <a:rPr lang="en-US" sz="5400" b="1" u="sng" dirty="0" smtClean="0">
                <a:solidFill>
                  <a:schemeClr val="bg1"/>
                </a:solidFill>
              </a:rPr>
              <a:t>Paris</a:t>
            </a:r>
            <a:endParaRPr lang="en-US" sz="5400" b="1" u="sng" dirty="0">
              <a:solidFill>
                <a:schemeClr val="bg1"/>
              </a:solidFill>
            </a:endParaRPr>
          </a:p>
        </p:txBody>
      </p:sp>
      <p:pic>
        <p:nvPicPr>
          <p:cNvPr id="70658" name="Picture 2" descr="http://images.fineartamerica.com/images-medium-large/view-of-the-tuileries-gardens-claude-monet.jpg"/>
          <p:cNvPicPr>
            <a:picLocks noChangeAspect="1" noChangeArrowheads="1"/>
          </p:cNvPicPr>
          <p:nvPr/>
        </p:nvPicPr>
        <p:blipFill>
          <a:blip r:embed="rId3" cstate="print"/>
          <a:srcRect/>
          <a:stretch>
            <a:fillRect/>
          </a:stretch>
        </p:blipFill>
        <p:spPr bwMode="auto">
          <a:xfrm>
            <a:off x="1371600" y="1143000"/>
            <a:ext cx="6248400" cy="4505727"/>
          </a:xfrm>
          <a:prstGeom prst="rect">
            <a:avLst/>
          </a:prstGeom>
          <a:noFill/>
          <a:ln w="76200">
            <a:solidFill>
              <a:schemeClr val="tx1"/>
            </a:solidFill>
          </a:ln>
        </p:spPr>
      </p:pic>
      <p:sp>
        <p:nvSpPr>
          <p:cNvPr id="6" name="Content Placeholder 2"/>
          <p:cNvSpPr>
            <a:spLocks noGrp="1"/>
          </p:cNvSpPr>
          <p:nvPr>
            <p:ph sz="quarter" idx="1"/>
          </p:nvPr>
        </p:nvSpPr>
        <p:spPr>
          <a:xfrm>
            <a:off x="2209800" y="5791200"/>
            <a:ext cx="5638800" cy="609600"/>
          </a:xfrm>
        </p:spPr>
        <p:txBody>
          <a:bodyPr/>
          <a:lstStyle/>
          <a:p>
            <a:pPr>
              <a:buNone/>
            </a:pPr>
            <a:r>
              <a:rPr lang="en-US" b="1" dirty="0" smtClean="0">
                <a:solidFill>
                  <a:schemeClr val="bg1"/>
                </a:solidFill>
              </a:rPr>
              <a:t>Monet. </a:t>
            </a:r>
            <a:r>
              <a:rPr lang="en-US" altLang="ja-JP" b="1" i="1" dirty="0" smtClean="0">
                <a:solidFill>
                  <a:schemeClr val="bg1"/>
                </a:solidFill>
              </a:rPr>
              <a:t>The </a:t>
            </a:r>
            <a:r>
              <a:rPr lang="en-US" altLang="ja-JP" b="1" i="1" dirty="0" err="1" smtClean="0">
                <a:solidFill>
                  <a:schemeClr val="bg1"/>
                </a:solidFill>
              </a:rPr>
              <a:t>Tuileries</a:t>
            </a:r>
            <a:r>
              <a:rPr lang="en-US" altLang="ja-JP" b="1" i="1" dirty="0" smtClean="0">
                <a:solidFill>
                  <a:schemeClr val="bg1"/>
                </a:solidFill>
              </a:rPr>
              <a:t>. </a:t>
            </a:r>
            <a:r>
              <a:rPr lang="en-US" altLang="ja-JP" b="1" dirty="0" smtClean="0">
                <a:solidFill>
                  <a:schemeClr val="bg1"/>
                </a:solidFill>
              </a:rPr>
              <a:t>1876.</a:t>
            </a:r>
            <a:endParaRPr lang="en-US" b="1" dirty="0" smtClean="0">
              <a:solidFill>
                <a:schemeClr val="bg1"/>
              </a:solidFill>
            </a:endParaRPr>
          </a:p>
          <a:p>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467600" cy="1066800"/>
          </a:xfrm>
        </p:spPr>
        <p:txBody>
          <a:bodyPr>
            <a:normAutofit/>
          </a:bodyPr>
          <a:lstStyle/>
          <a:p>
            <a:pPr algn="ctr"/>
            <a:r>
              <a:rPr lang="en-US" sz="5400" b="1" u="sng" dirty="0" smtClean="0">
                <a:solidFill>
                  <a:schemeClr val="bg1"/>
                </a:solidFill>
              </a:rPr>
              <a:t>Paris</a:t>
            </a:r>
            <a:endParaRPr lang="en-US" sz="5400" b="1" u="sng" dirty="0">
              <a:solidFill>
                <a:schemeClr val="bg1"/>
              </a:solidFill>
            </a:endParaRPr>
          </a:p>
        </p:txBody>
      </p:sp>
      <p:pic>
        <p:nvPicPr>
          <p:cNvPr id="36868" name="Picture 4" descr="http://www.gardenvisit.com/assets/madge/parc_de_monceau_1647_jpg/600x/parc_de_monceau_1647_jpg_600x.jpg"/>
          <p:cNvPicPr>
            <a:picLocks noChangeAspect="1" noChangeArrowheads="1"/>
          </p:cNvPicPr>
          <p:nvPr/>
        </p:nvPicPr>
        <p:blipFill>
          <a:blip r:embed="rId3" cstate="print"/>
          <a:srcRect/>
          <a:stretch>
            <a:fillRect/>
          </a:stretch>
        </p:blipFill>
        <p:spPr bwMode="auto">
          <a:xfrm>
            <a:off x="3581400" y="3124200"/>
            <a:ext cx="5257800" cy="3496304"/>
          </a:xfrm>
          <a:prstGeom prst="rect">
            <a:avLst/>
          </a:prstGeom>
          <a:noFill/>
          <a:ln w="76200">
            <a:solidFill>
              <a:schemeClr val="tx1"/>
            </a:solidFill>
          </a:ln>
        </p:spPr>
      </p:pic>
      <p:pic>
        <p:nvPicPr>
          <p:cNvPr id="36866" name="Picture 2" descr="http://0.tqn.com/d/goparis/1/0/U/2/-/-/IMG_0229.jpg"/>
          <p:cNvPicPr>
            <a:picLocks noChangeAspect="1" noChangeArrowheads="1"/>
          </p:cNvPicPr>
          <p:nvPr/>
        </p:nvPicPr>
        <p:blipFill>
          <a:blip r:embed="rId4" cstate="print"/>
          <a:srcRect/>
          <a:stretch>
            <a:fillRect/>
          </a:stretch>
        </p:blipFill>
        <p:spPr bwMode="auto">
          <a:xfrm>
            <a:off x="254000" y="1066801"/>
            <a:ext cx="4775200" cy="3581400"/>
          </a:xfrm>
          <a:prstGeom prst="rect">
            <a:avLst/>
          </a:prstGeom>
          <a:noFill/>
          <a:ln w="76200">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pPr algn="ctr"/>
            <a:r>
              <a:rPr lang="en-US" sz="5400" b="1" u="sng" dirty="0" smtClean="0">
                <a:solidFill>
                  <a:schemeClr val="bg1"/>
                </a:solidFill>
              </a:rPr>
              <a:t>Luncheon on the Grass</a:t>
            </a:r>
            <a:endParaRPr lang="en-US" sz="5400" b="1" u="sng" dirty="0">
              <a:solidFill>
                <a:schemeClr val="bg1"/>
              </a:solidFill>
            </a:endParaRPr>
          </a:p>
        </p:txBody>
      </p:sp>
      <p:sp>
        <p:nvSpPr>
          <p:cNvPr id="3" name="Content Placeholder 2"/>
          <p:cNvSpPr>
            <a:spLocks noGrp="1"/>
          </p:cNvSpPr>
          <p:nvPr>
            <p:ph sz="quarter" idx="1"/>
          </p:nvPr>
        </p:nvSpPr>
        <p:spPr>
          <a:xfrm>
            <a:off x="1143000" y="6096000"/>
            <a:ext cx="6629400" cy="609600"/>
          </a:xfrm>
        </p:spPr>
        <p:txBody>
          <a:bodyPr/>
          <a:lstStyle/>
          <a:p>
            <a:pPr>
              <a:buNone/>
            </a:pPr>
            <a:r>
              <a:rPr lang="en-US" b="1" dirty="0" err="1" smtClean="0">
                <a:solidFill>
                  <a:schemeClr val="bg1"/>
                </a:solidFill>
              </a:rPr>
              <a:t>Manet</a:t>
            </a:r>
            <a:r>
              <a:rPr lang="en-US" b="1" dirty="0" smtClean="0">
                <a:solidFill>
                  <a:schemeClr val="bg1"/>
                </a:solidFill>
              </a:rPr>
              <a:t>. </a:t>
            </a:r>
            <a:r>
              <a:rPr lang="en-US" altLang="ja-JP" b="1" i="1" dirty="0" smtClean="0">
                <a:solidFill>
                  <a:schemeClr val="bg1"/>
                </a:solidFill>
              </a:rPr>
              <a:t>The Luncheon on the Grass. </a:t>
            </a:r>
            <a:r>
              <a:rPr lang="en-US" altLang="ja-JP" b="1" dirty="0" smtClean="0">
                <a:solidFill>
                  <a:schemeClr val="bg1"/>
                </a:solidFill>
              </a:rPr>
              <a:t>1863.</a:t>
            </a:r>
            <a:endParaRPr lang="en-US" b="1" dirty="0" smtClean="0">
              <a:solidFill>
                <a:schemeClr val="bg1"/>
              </a:solidFill>
            </a:endParaRPr>
          </a:p>
          <a:p>
            <a:endParaRPr lang="en-US" b="1" dirty="0">
              <a:solidFill>
                <a:schemeClr val="bg1"/>
              </a:solidFill>
            </a:endParaRPr>
          </a:p>
        </p:txBody>
      </p:sp>
      <p:pic>
        <p:nvPicPr>
          <p:cNvPr id="4" name="Picture 3" descr="Luncheon%20on%20the%20Grass"/>
          <p:cNvPicPr>
            <a:picLocks noChangeAspect="1" noChangeArrowheads="1"/>
          </p:cNvPicPr>
          <p:nvPr/>
        </p:nvPicPr>
        <p:blipFill>
          <a:blip r:embed="rId3" cstate="print"/>
          <a:srcRect/>
          <a:stretch>
            <a:fillRect/>
          </a:stretch>
        </p:blipFill>
        <p:spPr bwMode="auto">
          <a:xfrm>
            <a:off x="1219200" y="1295400"/>
            <a:ext cx="6324600" cy="4718022"/>
          </a:xfrm>
          <a:prstGeom prst="rect">
            <a:avLst/>
          </a:prstGeom>
          <a:noFill/>
          <a:ln w="76200">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838200"/>
          </a:xfrm>
        </p:spPr>
        <p:txBody>
          <a:bodyPr>
            <a:normAutofit fontScale="90000"/>
          </a:bodyPr>
          <a:lstStyle/>
          <a:p>
            <a:pPr algn="ctr"/>
            <a:r>
              <a:rPr lang="en-US" sz="5400" b="1" u="sng" dirty="0" smtClean="0">
                <a:solidFill>
                  <a:schemeClr val="bg1"/>
                </a:solidFill>
              </a:rPr>
              <a:t>Influences</a:t>
            </a:r>
            <a:endParaRPr lang="en-US" sz="5400" b="1" u="sng" dirty="0">
              <a:solidFill>
                <a:schemeClr val="bg1"/>
              </a:solidFill>
            </a:endParaRPr>
          </a:p>
        </p:txBody>
      </p:sp>
      <p:pic>
        <p:nvPicPr>
          <p:cNvPr id="2052" name="Picture 4" descr="http://www.oberlin.edu/images/Art200-08/200-441.JPG"/>
          <p:cNvPicPr>
            <a:picLocks noChangeAspect="1" noChangeArrowheads="1"/>
          </p:cNvPicPr>
          <p:nvPr/>
        </p:nvPicPr>
        <p:blipFill>
          <a:blip r:embed="rId3" cstate="print"/>
          <a:srcRect/>
          <a:stretch>
            <a:fillRect/>
          </a:stretch>
        </p:blipFill>
        <p:spPr bwMode="auto">
          <a:xfrm>
            <a:off x="304800" y="1143000"/>
            <a:ext cx="4950405" cy="3352800"/>
          </a:xfrm>
          <a:prstGeom prst="rect">
            <a:avLst/>
          </a:prstGeom>
          <a:noFill/>
          <a:ln w="76200">
            <a:solidFill>
              <a:schemeClr val="tx1"/>
            </a:solidFill>
          </a:ln>
        </p:spPr>
      </p:pic>
      <p:pic>
        <p:nvPicPr>
          <p:cNvPr id="2054" name="Picture 6" descr="http://www.tumblr.com/photo/1280/jahsonic/247587481/1/tumblr_kt9voc6EJ21qz4yqi"/>
          <p:cNvPicPr>
            <a:picLocks noChangeAspect="1" noChangeArrowheads="1"/>
          </p:cNvPicPr>
          <p:nvPr/>
        </p:nvPicPr>
        <p:blipFill>
          <a:blip r:embed="rId4" cstate="print"/>
          <a:srcRect/>
          <a:stretch>
            <a:fillRect/>
          </a:stretch>
        </p:blipFill>
        <p:spPr bwMode="auto">
          <a:xfrm>
            <a:off x="5486400" y="2819400"/>
            <a:ext cx="3184087" cy="2714434"/>
          </a:xfrm>
          <a:prstGeom prst="rect">
            <a:avLst/>
          </a:prstGeom>
          <a:noFill/>
          <a:ln w="76200">
            <a:solidFill>
              <a:schemeClr val="tx1"/>
            </a:solidFill>
          </a:ln>
        </p:spPr>
      </p:pic>
      <p:sp>
        <p:nvSpPr>
          <p:cNvPr id="7" name="Content Placeholder 2"/>
          <p:cNvSpPr txBox="1">
            <a:spLocks/>
          </p:cNvSpPr>
          <p:nvPr/>
        </p:nvSpPr>
        <p:spPr>
          <a:xfrm>
            <a:off x="1066800" y="5715000"/>
            <a:ext cx="7315200" cy="7620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mn-cs"/>
              </a:rPr>
              <a:t>Raimondi. </a:t>
            </a:r>
            <a:r>
              <a:rPr kumimoji="0" lang="en-US" sz="2400" b="1" i="1" u="none" strike="noStrike" kern="1200" cap="none" spc="0" normalizeH="0" baseline="0" noProof="0" dirty="0" smtClean="0">
                <a:ln>
                  <a:noFill/>
                </a:ln>
                <a:solidFill>
                  <a:schemeClr val="bg1"/>
                </a:solidFill>
                <a:effectLst/>
                <a:uLnTx/>
                <a:uFillTx/>
                <a:latin typeface="+mn-lt"/>
                <a:ea typeface="+mn-ea"/>
                <a:cs typeface="+mn-cs"/>
              </a:rPr>
              <a:t>The Judgment</a:t>
            </a:r>
            <a:r>
              <a:rPr kumimoji="0" lang="en-US" sz="2400" b="1" i="1" u="none" strike="noStrike" kern="1200" cap="none" spc="0" normalizeH="0" noProof="0" dirty="0" smtClean="0">
                <a:ln>
                  <a:noFill/>
                </a:ln>
                <a:solidFill>
                  <a:schemeClr val="bg1"/>
                </a:solidFill>
                <a:effectLst/>
                <a:uLnTx/>
                <a:uFillTx/>
                <a:latin typeface="+mn-lt"/>
                <a:ea typeface="+mn-ea"/>
                <a:cs typeface="+mn-cs"/>
              </a:rPr>
              <a:t> of Paris</a:t>
            </a:r>
            <a:r>
              <a:rPr kumimoji="0" lang="en-US" sz="2400" b="1" i="1" u="none" strike="noStrike" kern="1200" cap="none" spc="0" normalizeH="0" baseline="0" noProof="0" dirty="0" smtClean="0">
                <a:ln>
                  <a:noFill/>
                </a:ln>
                <a:solidFill>
                  <a:schemeClr val="bg1"/>
                </a:solidFill>
                <a:effectLst/>
                <a:uLnTx/>
                <a:uFillTx/>
                <a:latin typeface="+mn-lt"/>
                <a:ea typeface="+mn-ea"/>
                <a:cs typeface="+mn-cs"/>
              </a:rPr>
              <a:t>. </a:t>
            </a:r>
            <a:r>
              <a:rPr kumimoji="0" lang="en-US" sz="2400" b="1" u="none" strike="noStrike" kern="1200" cap="none" spc="0" normalizeH="0" baseline="0" noProof="0" dirty="0" smtClean="0">
                <a:ln>
                  <a:noFill/>
                </a:ln>
                <a:solidFill>
                  <a:schemeClr val="bg1"/>
                </a:solidFill>
                <a:effectLst/>
                <a:uLnTx/>
                <a:uFillTx/>
                <a:latin typeface="+mn-lt"/>
                <a:ea typeface="+mn-ea"/>
                <a:cs typeface="+mn-cs"/>
              </a:rPr>
              <a:t>1525-30.</a:t>
            </a:r>
            <a:endParaRPr kumimoji="0" lang="en-US" sz="2400" b="1"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481</TotalTime>
  <Words>2463</Words>
  <Application>Microsoft Macintosh PowerPoint</Application>
  <PresentationFormat>On-screen Show (4:3)</PresentationFormat>
  <Paragraphs>233</Paragraphs>
  <Slides>39</Slides>
  <Notes>36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Oriel</vt:lpstr>
      <vt:lpstr>Parks, Racetracks, and Gardens</vt:lpstr>
      <vt:lpstr>The Bourgeoisie </vt:lpstr>
      <vt:lpstr>Britain</vt:lpstr>
      <vt:lpstr>Greece/Italy</vt:lpstr>
      <vt:lpstr>Product of Inspiration</vt:lpstr>
      <vt:lpstr>Paris</vt:lpstr>
      <vt:lpstr>Paris</vt:lpstr>
      <vt:lpstr>Luncheon on the Grass</vt:lpstr>
      <vt:lpstr>Influences</vt:lpstr>
      <vt:lpstr>Influences</vt:lpstr>
      <vt:lpstr>Luncheon on the Grass</vt:lpstr>
      <vt:lpstr>Compare to The Bar at the Folies Bergère</vt:lpstr>
      <vt:lpstr>The Bar at the Folies Bergère</vt:lpstr>
      <vt:lpstr>Racetracks and Dandies</vt:lpstr>
      <vt:lpstr>Manet and Degas</vt:lpstr>
      <vt:lpstr>Technique and  en Plein air</vt:lpstr>
      <vt:lpstr>Japanese Footbridge, Giverny</vt:lpstr>
      <vt:lpstr>Compare</vt:lpstr>
      <vt:lpstr>PowerPoint Presentation</vt:lpstr>
      <vt:lpstr>Degas vs. Monet</vt:lpstr>
      <vt:lpstr>Degas vs. Monet</vt:lpstr>
      <vt:lpstr>Summer’s Day</vt:lpstr>
      <vt:lpstr>Renoir</vt:lpstr>
      <vt:lpstr>Renoir</vt:lpstr>
      <vt:lpstr>Fragonard</vt:lpstr>
      <vt:lpstr>Renoir</vt:lpstr>
      <vt:lpstr>Fragonard</vt:lpstr>
      <vt:lpstr>Renoir</vt:lpstr>
      <vt:lpstr>Renoir</vt:lpstr>
      <vt:lpstr>Influences of Painting</vt:lpstr>
      <vt:lpstr>Modernity</vt:lpstr>
      <vt:lpstr>Fashion</vt:lpstr>
      <vt:lpstr>Fashion</vt:lpstr>
      <vt:lpstr>Fashion</vt:lpstr>
      <vt:lpstr>Fashion and Present  Day</vt:lpstr>
      <vt:lpstr>Discussion: Degas’s Jockeys as Neo-Gleaners?</vt:lpstr>
      <vt:lpstr>Discussion:    * Does Industry + Time + Money = Flâneur Detachment?  * High Culture in Haussmanian Paris/Gardens?  * In your opinion – Is Impressionism Overly Logical or Overly Emotional?</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Parks, Racetracks, and Gardens</dc:title>
  <dc:creator>agie</dc:creator>
  <cp:lastModifiedBy>Virginia Bonner</cp:lastModifiedBy>
  <cp:revision>390</cp:revision>
  <dcterms:created xsi:type="dcterms:W3CDTF">2013-03-04T02:59:35Z</dcterms:created>
  <dcterms:modified xsi:type="dcterms:W3CDTF">2013-03-25T12:50:40Z</dcterms:modified>
</cp:coreProperties>
</file>